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0" r:id="rId2"/>
  </p:sldMasterIdLst>
  <p:notesMasterIdLst>
    <p:notesMasterId r:id="rId19"/>
  </p:notesMasterIdLst>
  <p:sldIdLst>
    <p:sldId id="290" r:id="rId3"/>
    <p:sldId id="312" r:id="rId4"/>
    <p:sldId id="352" r:id="rId5"/>
    <p:sldId id="364" r:id="rId6"/>
    <p:sldId id="355" r:id="rId7"/>
    <p:sldId id="357" r:id="rId8"/>
    <p:sldId id="358" r:id="rId9"/>
    <p:sldId id="354" r:id="rId10"/>
    <p:sldId id="359" r:id="rId11"/>
    <p:sldId id="360" r:id="rId12"/>
    <p:sldId id="362" r:id="rId13"/>
    <p:sldId id="282" r:id="rId14"/>
    <p:sldId id="292" r:id="rId15"/>
    <p:sldId id="293" r:id="rId16"/>
    <p:sldId id="365" r:id="rId17"/>
    <p:sldId id="27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14" y="402"/>
      </p:cViewPr>
      <p:guideLst>
        <p:guide orient="horz" pos="4320"/>
        <p:guide pos="76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4166E-717B-4A26-935D-ECCD0F9D3AEF}" type="doc">
      <dgm:prSet loTypeId="urn:microsoft.com/office/officeart/2005/8/layout/chevron1" loCatId="process" qsTypeId="urn:microsoft.com/office/officeart/2005/8/quickstyle/simple1" qsCatId="simple" csTypeId="urn:microsoft.com/office/officeart/2005/8/colors/colorful1" csCatId="colorful" phldr="1"/>
      <dgm:spPr/>
    </dgm:pt>
    <dgm:pt modelId="{3880CDF5-0B29-4195-AA9D-F5DEAC02906C}">
      <dgm:prSet phldrT="[Texte]"/>
      <dgm:spPr/>
      <dgm:t>
        <a:bodyPr/>
        <a:lstStyle/>
        <a:p>
          <a:r>
            <a:rPr lang="fr-CA" dirty="0" smtClean="0"/>
            <a:t>Descriptif</a:t>
          </a:r>
          <a:endParaRPr lang="fr-CA" dirty="0"/>
        </a:p>
      </dgm:t>
    </dgm:pt>
    <dgm:pt modelId="{12156075-A0F9-48E1-A607-2FBB70E25682}" type="parTrans" cxnId="{DBA07E89-762B-46F0-9430-E87C2971D515}">
      <dgm:prSet/>
      <dgm:spPr/>
      <dgm:t>
        <a:bodyPr/>
        <a:lstStyle/>
        <a:p>
          <a:endParaRPr lang="fr-CA"/>
        </a:p>
      </dgm:t>
    </dgm:pt>
    <dgm:pt modelId="{BBB432A2-3ECA-457E-A32D-141BE3E3E366}" type="sibTrans" cxnId="{DBA07E89-762B-46F0-9430-E87C2971D515}">
      <dgm:prSet/>
      <dgm:spPr/>
      <dgm:t>
        <a:bodyPr/>
        <a:lstStyle/>
        <a:p>
          <a:endParaRPr lang="fr-CA"/>
        </a:p>
      </dgm:t>
    </dgm:pt>
    <dgm:pt modelId="{EA085470-E1CF-4D3A-A7A2-08BEF772773B}">
      <dgm:prSet phldrT="[Texte]"/>
      <dgm:spPr/>
      <dgm:t>
        <a:bodyPr/>
        <a:lstStyle/>
        <a:p>
          <a:r>
            <a:rPr lang="fr-CA" dirty="0" smtClean="0"/>
            <a:t>Prédictif</a:t>
          </a:r>
          <a:endParaRPr lang="fr-CA" dirty="0"/>
        </a:p>
      </dgm:t>
    </dgm:pt>
    <dgm:pt modelId="{5C557EC6-A4CC-4157-8CBE-A461C44A0234}" type="parTrans" cxnId="{719E137C-2C16-435E-987B-584CBA6D266A}">
      <dgm:prSet/>
      <dgm:spPr/>
      <dgm:t>
        <a:bodyPr/>
        <a:lstStyle/>
        <a:p>
          <a:endParaRPr lang="fr-CA"/>
        </a:p>
      </dgm:t>
    </dgm:pt>
    <dgm:pt modelId="{93558A75-6068-462E-8591-CE797D80CEC0}" type="sibTrans" cxnId="{719E137C-2C16-435E-987B-584CBA6D266A}">
      <dgm:prSet/>
      <dgm:spPr/>
      <dgm:t>
        <a:bodyPr/>
        <a:lstStyle/>
        <a:p>
          <a:endParaRPr lang="fr-CA"/>
        </a:p>
      </dgm:t>
    </dgm:pt>
    <dgm:pt modelId="{69AFEC32-DD36-46D7-967C-268B45FC6EDB}">
      <dgm:prSet phldrT="[Texte]"/>
      <dgm:spPr/>
      <dgm:t>
        <a:bodyPr/>
        <a:lstStyle/>
        <a:p>
          <a:r>
            <a:rPr lang="fr-CA" dirty="0" smtClean="0"/>
            <a:t>Prescriptif</a:t>
          </a:r>
          <a:endParaRPr lang="fr-CA" dirty="0"/>
        </a:p>
      </dgm:t>
    </dgm:pt>
    <dgm:pt modelId="{50DE00FF-E2D9-4CB6-84D6-5C7B611150D1}" type="parTrans" cxnId="{2ACEEED4-807D-40D5-A805-E23CCFDE0145}">
      <dgm:prSet/>
      <dgm:spPr/>
      <dgm:t>
        <a:bodyPr/>
        <a:lstStyle/>
        <a:p>
          <a:endParaRPr lang="fr-CA"/>
        </a:p>
      </dgm:t>
    </dgm:pt>
    <dgm:pt modelId="{9E437F1F-A082-4654-B485-BB153BDCA2DF}" type="sibTrans" cxnId="{2ACEEED4-807D-40D5-A805-E23CCFDE0145}">
      <dgm:prSet/>
      <dgm:spPr/>
      <dgm:t>
        <a:bodyPr/>
        <a:lstStyle/>
        <a:p>
          <a:endParaRPr lang="fr-CA"/>
        </a:p>
      </dgm:t>
    </dgm:pt>
    <dgm:pt modelId="{B8C86C6D-E248-4611-8166-413B1F892AD6}" type="pres">
      <dgm:prSet presAssocID="{7484166E-717B-4A26-935D-ECCD0F9D3AEF}" presName="Name0" presStyleCnt="0">
        <dgm:presLayoutVars>
          <dgm:dir/>
          <dgm:animLvl val="lvl"/>
          <dgm:resizeHandles val="exact"/>
        </dgm:presLayoutVars>
      </dgm:prSet>
      <dgm:spPr/>
    </dgm:pt>
    <dgm:pt modelId="{8E6911A3-208C-46F2-94BC-0E66E38B8CF5}" type="pres">
      <dgm:prSet presAssocID="{3880CDF5-0B29-4195-AA9D-F5DEAC02906C}" presName="parTxOnly" presStyleLbl="node1" presStyleIdx="0" presStyleCnt="3">
        <dgm:presLayoutVars>
          <dgm:chMax val="0"/>
          <dgm:chPref val="0"/>
          <dgm:bulletEnabled val="1"/>
        </dgm:presLayoutVars>
      </dgm:prSet>
      <dgm:spPr/>
    </dgm:pt>
    <dgm:pt modelId="{22F3D6A1-4045-494F-B6B4-08231467D63B}" type="pres">
      <dgm:prSet presAssocID="{BBB432A2-3ECA-457E-A32D-141BE3E3E366}" presName="parTxOnlySpace" presStyleCnt="0"/>
      <dgm:spPr/>
    </dgm:pt>
    <dgm:pt modelId="{E013C8AF-9D54-43A8-A51A-2E0DBFB6E514}" type="pres">
      <dgm:prSet presAssocID="{EA085470-E1CF-4D3A-A7A2-08BEF772773B}" presName="parTxOnly" presStyleLbl="node1" presStyleIdx="1" presStyleCnt="3">
        <dgm:presLayoutVars>
          <dgm:chMax val="0"/>
          <dgm:chPref val="0"/>
          <dgm:bulletEnabled val="1"/>
        </dgm:presLayoutVars>
      </dgm:prSet>
      <dgm:spPr/>
    </dgm:pt>
    <dgm:pt modelId="{4049DB55-5BB1-4A48-B118-7AF88BAB5000}" type="pres">
      <dgm:prSet presAssocID="{93558A75-6068-462E-8591-CE797D80CEC0}" presName="parTxOnlySpace" presStyleCnt="0"/>
      <dgm:spPr/>
    </dgm:pt>
    <dgm:pt modelId="{F5D8322F-A500-4EFF-B9A7-E4077095F118}" type="pres">
      <dgm:prSet presAssocID="{69AFEC32-DD36-46D7-967C-268B45FC6EDB}" presName="parTxOnly" presStyleLbl="node1" presStyleIdx="2" presStyleCnt="3">
        <dgm:presLayoutVars>
          <dgm:chMax val="0"/>
          <dgm:chPref val="0"/>
          <dgm:bulletEnabled val="1"/>
        </dgm:presLayoutVars>
      </dgm:prSet>
      <dgm:spPr/>
    </dgm:pt>
  </dgm:ptLst>
  <dgm:cxnLst>
    <dgm:cxn modelId="{2ACEEED4-807D-40D5-A805-E23CCFDE0145}" srcId="{7484166E-717B-4A26-935D-ECCD0F9D3AEF}" destId="{69AFEC32-DD36-46D7-967C-268B45FC6EDB}" srcOrd="2" destOrd="0" parTransId="{50DE00FF-E2D9-4CB6-84D6-5C7B611150D1}" sibTransId="{9E437F1F-A082-4654-B485-BB153BDCA2DF}"/>
    <dgm:cxn modelId="{33A0BED0-FF97-4DF4-8E1E-2E28F92039E8}" type="presOf" srcId="{69AFEC32-DD36-46D7-967C-268B45FC6EDB}" destId="{F5D8322F-A500-4EFF-B9A7-E4077095F118}" srcOrd="0" destOrd="0" presId="urn:microsoft.com/office/officeart/2005/8/layout/chevron1"/>
    <dgm:cxn modelId="{BB8F4B62-AB1E-45FA-A86E-CC47D0803FAE}" type="presOf" srcId="{7484166E-717B-4A26-935D-ECCD0F9D3AEF}" destId="{B8C86C6D-E248-4611-8166-413B1F892AD6}" srcOrd="0" destOrd="0" presId="urn:microsoft.com/office/officeart/2005/8/layout/chevron1"/>
    <dgm:cxn modelId="{DBA07E89-762B-46F0-9430-E87C2971D515}" srcId="{7484166E-717B-4A26-935D-ECCD0F9D3AEF}" destId="{3880CDF5-0B29-4195-AA9D-F5DEAC02906C}" srcOrd="0" destOrd="0" parTransId="{12156075-A0F9-48E1-A607-2FBB70E25682}" sibTransId="{BBB432A2-3ECA-457E-A32D-141BE3E3E366}"/>
    <dgm:cxn modelId="{A3376346-EA43-4F9E-ABFA-423CC62B3CF0}" type="presOf" srcId="{3880CDF5-0B29-4195-AA9D-F5DEAC02906C}" destId="{8E6911A3-208C-46F2-94BC-0E66E38B8CF5}" srcOrd="0" destOrd="0" presId="urn:microsoft.com/office/officeart/2005/8/layout/chevron1"/>
    <dgm:cxn modelId="{6FE1E831-3A54-4B0C-BA56-1770CEDC33EB}" type="presOf" srcId="{EA085470-E1CF-4D3A-A7A2-08BEF772773B}" destId="{E013C8AF-9D54-43A8-A51A-2E0DBFB6E514}" srcOrd="0" destOrd="0" presId="urn:microsoft.com/office/officeart/2005/8/layout/chevron1"/>
    <dgm:cxn modelId="{719E137C-2C16-435E-987B-584CBA6D266A}" srcId="{7484166E-717B-4A26-935D-ECCD0F9D3AEF}" destId="{EA085470-E1CF-4D3A-A7A2-08BEF772773B}" srcOrd="1" destOrd="0" parTransId="{5C557EC6-A4CC-4157-8CBE-A461C44A0234}" sibTransId="{93558A75-6068-462E-8591-CE797D80CEC0}"/>
    <dgm:cxn modelId="{4D4403C3-7094-4709-A457-640D7D013DC0}" type="presParOf" srcId="{B8C86C6D-E248-4611-8166-413B1F892AD6}" destId="{8E6911A3-208C-46F2-94BC-0E66E38B8CF5}" srcOrd="0" destOrd="0" presId="urn:microsoft.com/office/officeart/2005/8/layout/chevron1"/>
    <dgm:cxn modelId="{B5F024EF-0FC3-4FD9-9E4E-41EB4DD15B65}" type="presParOf" srcId="{B8C86C6D-E248-4611-8166-413B1F892AD6}" destId="{22F3D6A1-4045-494F-B6B4-08231467D63B}" srcOrd="1" destOrd="0" presId="urn:microsoft.com/office/officeart/2005/8/layout/chevron1"/>
    <dgm:cxn modelId="{0C9DBA13-629E-40E5-A32E-CAE3A9088186}" type="presParOf" srcId="{B8C86C6D-E248-4611-8166-413B1F892AD6}" destId="{E013C8AF-9D54-43A8-A51A-2E0DBFB6E514}" srcOrd="2" destOrd="0" presId="urn:microsoft.com/office/officeart/2005/8/layout/chevron1"/>
    <dgm:cxn modelId="{F6C459A8-49E0-43E2-A184-76972581595E}" type="presParOf" srcId="{B8C86C6D-E248-4611-8166-413B1F892AD6}" destId="{4049DB55-5BB1-4A48-B118-7AF88BAB5000}" srcOrd="3" destOrd="0" presId="urn:microsoft.com/office/officeart/2005/8/layout/chevron1"/>
    <dgm:cxn modelId="{D563F031-23F9-4683-992D-620A1684CF20}" type="presParOf" srcId="{B8C86C6D-E248-4611-8166-413B1F892AD6}" destId="{F5D8322F-A500-4EFF-B9A7-E4077095F11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2E5D2-BC10-48D7-BA28-EDD753D0967B}" type="doc">
      <dgm:prSet loTypeId="urn:microsoft.com/office/officeart/2005/8/layout/process1" loCatId="process" qsTypeId="urn:microsoft.com/office/officeart/2005/8/quickstyle/simple1" qsCatId="simple" csTypeId="urn:microsoft.com/office/officeart/2005/8/colors/accent1_2" csCatId="accent1" phldr="1"/>
      <dgm:spPr/>
    </dgm:pt>
    <dgm:pt modelId="{053C73A2-2B67-410E-B06E-2955BCD39B85}">
      <dgm:prSet phldrT="[Texte]" custT="1"/>
      <dgm:spPr>
        <a:noFill/>
      </dgm:spPr>
      <dgm:t>
        <a:bodyPr/>
        <a:lstStyle/>
        <a:p>
          <a:pPr algn="l">
            <a:lnSpc>
              <a:spcPts val="4500"/>
            </a:lnSpc>
            <a:spcAft>
              <a:spcPts val="0"/>
            </a:spcAft>
          </a:pPr>
          <a:r>
            <a:rPr lang="fr-CA" sz="5400" dirty="0" smtClean="0">
              <a:solidFill>
                <a:schemeClr val="tx1"/>
              </a:solidFill>
            </a:rPr>
            <a:t>1. Comprendre </a:t>
          </a:r>
        </a:p>
        <a:p>
          <a:pPr algn="l">
            <a:lnSpc>
              <a:spcPts val="4500"/>
            </a:lnSpc>
            <a:spcAft>
              <a:spcPts val="0"/>
            </a:spcAft>
          </a:pPr>
          <a:r>
            <a:rPr lang="fr-CA" sz="5400" dirty="0" smtClean="0">
              <a:solidFill>
                <a:schemeClr val="tx1"/>
              </a:solidFill>
            </a:rPr>
            <a:t>le monde /contexte</a:t>
          </a:r>
          <a:endParaRPr lang="fr-CA" sz="5400" dirty="0">
            <a:solidFill>
              <a:schemeClr val="tx1"/>
            </a:solidFill>
          </a:endParaRPr>
        </a:p>
      </dgm:t>
    </dgm:pt>
    <dgm:pt modelId="{0BB311ED-DFE4-48D8-9C59-1D085B9BF326}" type="parTrans" cxnId="{BC602029-482B-4CD0-80B9-A746E295F8F0}">
      <dgm:prSet/>
      <dgm:spPr/>
      <dgm:t>
        <a:bodyPr/>
        <a:lstStyle/>
        <a:p>
          <a:endParaRPr lang="fr-CA"/>
        </a:p>
      </dgm:t>
    </dgm:pt>
    <dgm:pt modelId="{5856D645-CF23-42E3-9F0B-5A6AF1E548D9}" type="sibTrans" cxnId="{BC602029-482B-4CD0-80B9-A746E295F8F0}">
      <dgm:prSet/>
      <dgm:spPr>
        <a:noFill/>
      </dgm:spPr>
      <dgm:t>
        <a:bodyPr/>
        <a:lstStyle/>
        <a:p>
          <a:endParaRPr lang="fr-CA"/>
        </a:p>
      </dgm:t>
    </dgm:pt>
    <dgm:pt modelId="{2A74B5CD-0566-44FD-A0A4-563080C99E36}">
      <dgm:prSet phldrT="[Texte]" custT="1"/>
      <dgm:spPr>
        <a:noFill/>
      </dgm:spPr>
      <dgm:t>
        <a:bodyPr/>
        <a:lstStyle/>
        <a:p>
          <a:pPr algn="l">
            <a:lnSpc>
              <a:spcPts val="4500"/>
            </a:lnSpc>
          </a:pPr>
          <a:r>
            <a:rPr lang="fr-CA" sz="5400" dirty="0" smtClean="0">
              <a:solidFill>
                <a:schemeClr val="tx1"/>
              </a:solidFill>
            </a:rPr>
            <a:t>2. Prendre une décision optimale</a:t>
          </a:r>
          <a:endParaRPr lang="fr-CA" sz="5400" dirty="0">
            <a:solidFill>
              <a:schemeClr val="tx1"/>
            </a:solidFill>
          </a:endParaRPr>
        </a:p>
      </dgm:t>
    </dgm:pt>
    <dgm:pt modelId="{D50D6BB3-FA1F-4458-BC8D-91B7167DED33}" type="parTrans" cxnId="{74E5D69B-0A34-4CA2-BEDC-AE361A26DC39}">
      <dgm:prSet/>
      <dgm:spPr/>
      <dgm:t>
        <a:bodyPr/>
        <a:lstStyle/>
        <a:p>
          <a:endParaRPr lang="fr-CA"/>
        </a:p>
      </dgm:t>
    </dgm:pt>
    <dgm:pt modelId="{579B8C86-0CF6-4E93-B8DF-7E09EA74C846}" type="sibTrans" cxnId="{74E5D69B-0A34-4CA2-BEDC-AE361A26DC39}">
      <dgm:prSet/>
      <dgm:spPr/>
      <dgm:t>
        <a:bodyPr/>
        <a:lstStyle/>
        <a:p>
          <a:endParaRPr lang="fr-CA"/>
        </a:p>
      </dgm:t>
    </dgm:pt>
    <dgm:pt modelId="{EB0B9568-468E-45DE-B073-C44DDB63B7C1}" type="pres">
      <dgm:prSet presAssocID="{A772E5D2-BC10-48D7-BA28-EDD753D0967B}" presName="Name0" presStyleCnt="0">
        <dgm:presLayoutVars>
          <dgm:dir/>
          <dgm:resizeHandles val="exact"/>
        </dgm:presLayoutVars>
      </dgm:prSet>
      <dgm:spPr/>
    </dgm:pt>
    <dgm:pt modelId="{B9CAF544-7096-4D55-9351-8B848EF8CC30}" type="pres">
      <dgm:prSet presAssocID="{053C73A2-2B67-410E-B06E-2955BCD39B85}" presName="node" presStyleLbl="node1" presStyleIdx="0" presStyleCnt="2" custScaleX="79136" custScaleY="46501" custLinFactNeighborX="55018" custLinFactNeighborY="11918">
        <dgm:presLayoutVars>
          <dgm:bulletEnabled val="1"/>
        </dgm:presLayoutVars>
      </dgm:prSet>
      <dgm:spPr/>
      <dgm:t>
        <a:bodyPr/>
        <a:lstStyle/>
        <a:p>
          <a:endParaRPr lang="fr-CA"/>
        </a:p>
      </dgm:t>
    </dgm:pt>
    <dgm:pt modelId="{18802C2C-7793-4F3C-9BA5-C15F24A2A0F4}" type="pres">
      <dgm:prSet presAssocID="{5856D645-CF23-42E3-9F0B-5A6AF1E548D9}" presName="sibTrans" presStyleLbl="sibTrans2D1" presStyleIdx="0" presStyleCnt="1"/>
      <dgm:spPr/>
    </dgm:pt>
    <dgm:pt modelId="{44B1DE6A-0DB1-4307-895E-F85F6E4C311D}" type="pres">
      <dgm:prSet presAssocID="{5856D645-CF23-42E3-9F0B-5A6AF1E548D9}" presName="connectorText" presStyleLbl="sibTrans2D1" presStyleIdx="0" presStyleCnt="1"/>
      <dgm:spPr/>
    </dgm:pt>
    <dgm:pt modelId="{20516B88-EB28-4093-BA53-E8C342A17AB9}" type="pres">
      <dgm:prSet presAssocID="{2A74B5CD-0566-44FD-A0A4-563080C99E36}" presName="node" presStyleLbl="node1" presStyleIdx="1" presStyleCnt="2" custScaleX="52665" custScaleY="40294" custLinFactNeighborX="86" custLinFactNeighborY="13363">
        <dgm:presLayoutVars>
          <dgm:bulletEnabled val="1"/>
        </dgm:presLayoutVars>
      </dgm:prSet>
      <dgm:spPr/>
      <dgm:t>
        <a:bodyPr/>
        <a:lstStyle/>
        <a:p>
          <a:endParaRPr lang="fr-CA"/>
        </a:p>
      </dgm:t>
    </dgm:pt>
  </dgm:ptLst>
  <dgm:cxnLst>
    <dgm:cxn modelId="{679240EC-C72C-4BFE-A440-61939E0EB625}" type="presOf" srcId="{053C73A2-2B67-410E-B06E-2955BCD39B85}" destId="{B9CAF544-7096-4D55-9351-8B848EF8CC30}" srcOrd="0" destOrd="0" presId="urn:microsoft.com/office/officeart/2005/8/layout/process1"/>
    <dgm:cxn modelId="{73D6A708-8D66-4104-AC92-AB3881A7B662}" type="presOf" srcId="{5856D645-CF23-42E3-9F0B-5A6AF1E548D9}" destId="{18802C2C-7793-4F3C-9BA5-C15F24A2A0F4}" srcOrd="0" destOrd="0" presId="urn:microsoft.com/office/officeart/2005/8/layout/process1"/>
    <dgm:cxn modelId="{59C0F018-8920-49B8-BF5C-4D5D16768F82}" type="presOf" srcId="{5856D645-CF23-42E3-9F0B-5A6AF1E548D9}" destId="{44B1DE6A-0DB1-4307-895E-F85F6E4C311D}" srcOrd="1" destOrd="0" presId="urn:microsoft.com/office/officeart/2005/8/layout/process1"/>
    <dgm:cxn modelId="{444E2F91-BB7C-4A4C-85EB-8B2E7E9DB8E0}" type="presOf" srcId="{A772E5D2-BC10-48D7-BA28-EDD753D0967B}" destId="{EB0B9568-468E-45DE-B073-C44DDB63B7C1}" srcOrd="0" destOrd="0" presId="urn:microsoft.com/office/officeart/2005/8/layout/process1"/>
    <dgm:cxn modelId="{74E5D69B-0A34-4CA2-BEDC-AE361A26DC39}" srcId="{A772E5D2-BC10-48D7-BA28-EDD753D0967B}" destId="{2A74B5CD-0566-44FD-A0A4-563080C99E36}" srcOrd="1" destOrd="0" parTransId="{D50D6BB3-FA1F-4458-BC8D-91B7167DED33}" sibTransId="{579B8C86-0CF6-4E93-B8DF-7E09EA74C846}"/>
    <dgm:cxn modelId="{BC602029-482B-4CD0-80B9-A746E295F8F0}" srcId="{A772E5D2-BC10-48D7-BA28-EDD753D0967B}" destId="{053C73A2-2B67-410E-B06E-2955BCD39B85}" srcOrd="0" destOrd="0" parTransId="{0BB311ED-DFE4-48D8-9C59-1D085B9BF326}" sibTransId="{5856D645-CF23-42E3-9F0B-5A6AF1E548D9}"/>
    <dgm:cxn modelId="{4AA25911-235E-43BE-9AA7-F0C669AB84E4}" type="presOf" srcId="{2A74B5CD-0566-44FD-A0A4-563080C99E36}" destId="{20516B88-EB28-4093-BA53-E8C342A17AB9}" srcOrd="0" destOrd="0" presId="urn:microsoft.com/office/officeart/2005/8/layout/process1"/>
    <dgm:cxn modelId="{750FA7D1-B51C-4506-8324-4754C991EAFE}" type="presParOf" srcId="{EB0B9568-468E-45DE-B073-C44DDB63B7C1}" destId="{B9CAF544-7096-4D55-9351-8B848EF8CC30}" srcOrd="0" destOrd="0" presId="urn:microsoft.com/office/officeart/2005/8/layout/process1"/>
    <dgm:cxn modelId="{91B2B650-D797-4E2F-947F-351B682011FF}" type="presParOf" srcId="{EB0B9568-468E-45DE-B073-C44DDB63B7C1}" destId="{18802C2C-7793-4F3C-9BA5-C15F24A2A0F4}" srcOrd="1" destOrd="0" presId="urn:microsoft.com/office/officeart/2005/8/layout/process1"/>
    <dgm:cxn modelId="{6AB1BBB9-CD1F-44E6-A38F-16C91B18C49E}" type="presParOf" srcId="{18802C2C-7793-4F3C-9BA5-C15F24A2A0F4}" destId="{44B1DE6A-0DB1-4307-895E-F85F6E4C311D}" srcOrd="0" destOrd="0" presId="urn:microsoft.com/office/officeart/2005/8/layout/process1"/>
    <dgm:cxn modelId="{B1D26176-74C6-4E69-A3DC-2F0CDDF65BD8}" type="presParOf" srcId="{EB0B9568-468E-45DE-B073-C44DDB63B7C1}" destId="{20516B88-EB28-4093-BA53-E8C342A17AB9}" srcOrd="2"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11A3-208C-46F2-94BC-0E66E38B8CF5}">
      <dsp:nvSpPr>
        <dsp:cNvPr id="0" name=""/>
        <dsp:cNvSpPr/>
      </dsp:nvSpPr>
      <dsp:spPr>
        <a:xfrm>
          <a:off x="4762" y="4258204"/>
          <a:ext cx="5802312" cy="232092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74676" rIns="74676" bIns="74676" numCol="1" spcCol="1270" anchor="ctr" anchorCtr="0">
          <a:noAutofit/>
        </a:bodyPr>
        <a:lstStyle/>
        <a:p>
          <a:pPr lvl="0" algn="ctr" defTabSz="2489200">
            <a:lnSpc>
              <a:spcPct val="90000"/>
            </a:lnSpc>
            <a:spcBef>
              <a:spcPct val="0"/>
            </a:spcBef>
            <a:spcAft>
              <a:spcPct val="35000"/>
            </a:spcAft>
          </a:pPr>
          <a:r>
            <a:rPr lang="fr-CA" sz="5600" kern="1200" dirty="0" smtClean="0"/>
            <a:t>Descriptif</a:t>
          </a:r>
          <a:endParaRPr lang="fr-CA" sz="5600" kern="1200" dirty="0"/>
        </a:p>
      </dsp:txBody>
      <dsp:txXfrm>
        <a:off x="1165224" y="4258204"/>
        <a:ext cx="3481388" cy="2320924"/>
      </dsp:txXfrm>
    </dsp:sp>
    <dsp:sp modelId="{E013C8AF-9D54-43A8-A51A-2E0DBFB6E514}">
      <dsp:nvSpPr>
        <dsp:cNvPr id="0" name=""/>
        <dsp:cNvSpPr/>
      </dsp:nvSpPr>
      <dsp:spPr>
        <a:xfrm>
          <a:off x="5226843" y="4258204"/>
          <a:ext cx="5802312" cy="232092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74676" rIns="74676" bIns="74676" numCol="1" spcCol="1270" anchor="ctr" anchorCtr="0">
          <a:noAutofit/>
        </a:bodyPr>
        <a:lstStyle/>
        <a:p>
          <a:pPr lvl="0" algn="ctr" defTabSz="2489200">
            <a:lnSpc>
              <a:spcPct val="90000"/>
            </a:lnSpc>
            <a:spcBef>
              <a:spcPct val="0"/>
            </a:spcBef>
            <a:spcAft>
              <a:spcPct val="35000"/>
            </a:spcAft>
          </a:pPr>
          <a:r>
            <a:rPr lang="fr-CA" sz="5600" kern="1200" dirty="0" smtClean="0"/>
            <a:t>Prédictif</a:t>
          </a:r>
          <a:endParaRPr lang="fr-CA" sz="5600" kern="1200" dirty="0"/>
        </a:p>
      </dsp:txBody>
      <dsp:txXfrm>
        <a:off x="6387305" y="4258204"/>
        <a:ext cx="3481388" cy="2320924"/>
      </dsp:txXfrm>
    </dsp:sp>
    <dsp:sp modelId="{F5D8322F-A500-4EFF-B9A7-E4077095F118}">
      <dsp:nvSpPr>
        <dsp:cNvPr id="0" name=""/>
        <dsp:cNvSpPr/>
      </dsp:nvSpPr>
      <dsp:spPr>
        <a:xfrm>
          <a:off x="10448925" y="4258204"/>
          <a:ext cx="5802312" cy="232092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28" tIns="74676" rIns="74676" bIns="74676" numCol="1" spcCol="1270" anchor="ctr" anchorCtr="0">
          <a:noAutofit/>
        </a:bodyPr>
        <a:lstStyle/>
        <a:p>
          <a:pPr lvl="0" algn="ctr" defTabSz="2489200">
            <a:lnSpc>
              <a:spcPct val="90000"/>
            </a:lnSpc>
            <a:spcBef>
              <a:spcPct val="0"/>
            </a:spcBef>
            <a:spcAft>
              <a:spcPct val="35000"/>
            </a:spcAft>
          </a:pPr>
          <a:r>
            <a:rPr lang="fr-CA" sz="5600" kern="1200" dirty="0" smtClean="0"/>
            <a:t>Prescriptif</a:t>
          </a:r>
          <a:endParaRPr lang="fr-CA" sz="5600" kern="1200" dirty="0"/>
        </a:p>
      </dsp:txBody>
      <dsp:txXfrm>
        <a:off x="11609387" y="4258204"/>
        <a:ext cx="3481388" cy="2320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AF544-7096-4D55-9351-8B848EF8CC30}">
      <dsp:nvSpPr>
        <dsp:cNvPr id="0" name=""/>
        <dsp:cNvSpPr/>
      </dsp:nvSpPr>
      <dsp:spPr>
        <a:xfrm>
          <a:off x="2082735" y="4775331"/>
          <a:ext cx="7487452" cy="263981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ts val="4500"/>
            </a:lnSpc>
            <a:spcBef>
              <a:spcPct val="0"/>
            </a:spcBef>
            <a:spcAft>
              <a:spcPts val="0"/>
            </a:spcAft>
          </a:pPr>
          <a:r>
            <a:rPr lang="fr-CA" sz="5400" kern="1200" dirty="0" smtClean="0">
              <a:solidFill>
                <a:schemeClr val="tx1"/>
              </a:solidFill>
            </a:rPr>
            <a:t>1. Comprendre </a:t>
          </a:r>
        </a:p>
        <a:p>
          <a:pPr lvl="0" algn="l" defTabSz="2400300">
            <a:lnSpc>
              <a:spcPts val="4500"/>
            </a:lnSpc>
            <a:spcBef>
              <a:spcPct val="0"/>
            </a:spcBef>
            <a:spcAft>
              <a:spcPts val="0"/>
            </a:spcAft>
          </a:pPr>
          <a:r>
            <a:rPr lang="fr-CA" sz="5400" kern="1200" dirty="0" smtClean="0">
              <a:solidFill>
                <a:schemeClr val="tx1"/>
              </a:solidFill>
            </a:rPr>
            <a:t>le monde /contexte</a:t>
          </a:r>
          <a:endParaRPr lang="fr-CA" sz="5400" kern="1200" dirty="0">
            <a:solidFill>
              <a:schemeClr val="tx1"/>
            </a:solidFill>
          </a:endParaRPr>
        </a:p>
      </dsp:txBody>
      <dsp:txXfrm>
        <a:off x="2160053" y="4852649"/>
        <a:ext cx="7332816" cy="2485179"/>
      </dsp:txXfrm>
    </dsp:sp>
    <dsp:sp modelId="{18802C2C-7793-4F3C-9BA5-C15F24A2A0F4}">
      <dsp:nvSpPr>
        <dsp:cNvPr id="0" name=""/>
        <dsp:cNvSpPr/>
      </dsp:nvSpPr>
      <dsp:spPr>
        <a:xfrm rot="35524">
          <a:off x="9995892" y="4969763"/>
          <a:ext cx="902592" cy="234645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fr-CA" sz="5500" kern="1200"/>
        </a:p>
      </dsp:txBody>
      <dsp:txXfrm>
        <a:off x="9995899" y="5437654"/>
        <a:ext cx="631814" cy="1407872"/>
      </dsp:txXfrm>
    </dsp:sp>
    <dsp:sp modelId="{20516B88-EB28-4093-BA53-E8C342A17AB9}">
      <dsp:nvSpPr>
        <dsp:cNvPr id="0" name=""/>
        <dsp:cNvSpPr/>
      </dsp:nvSpPr>
      <dsp:spPr>
        <a:xfrm>
          <a:off x="11273101" y="5033545"/>
          <a:ext cx="4982898" cy="2287450"/>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ts val="4500"/>
            </a:lnSpc>
            <a:spcBef>
              <a:spcPct val="0"/>
            </a:spcBef>
            <a:spcAft>
              <a:spcPct val="35000"/>
            </a:spcAft>
          </a:pPr>
          <a:r>
            <a:rPr lang="fr-CA" sz="5400" kern="1200" dirty="0" smtClean="0">
              <a:solidFill>
                <a:schemeClr val="tx1"/>
              </a:solidFill>
            </a:rPr>
            <a:t>2. Prendre une décision optimale</a:t>
          </a:r>
          <a:endParaRPr lang="fr-CA" sz="5400" kern="1200" dirty="0">
            <a:solidFill>
              <a:schemeClr val="tx1"/>
            </a:solidFill>
          </a:endParaRPr>
        </a:p>
      </dsp:txBody>
      <dsp:txXfrm>
        <a:off x="11340098" y="5100542"/>
        <a:ext cx="4848904" cy="21534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3623824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3">
    <p:spTree>
      <p:nvGrpSpPr>
        <p:cNvPr id="1" name=""/>
        <p:cNvGrpSpPr/>
        <p:nvPr/>
      </p:nvGrpSpPr>
      <p:grpSpPr>
        <a:xfrm>
          <a:off x="0" y="0"/>
          <a:ext cx="0" cy="0"/>
          <a:chOff x="0" y="0"/>
          <a:chExt cx="0" cy="0"/>
        </a:xfrm>
      </p:grpSpPr>
      <p:pic>
        <p:nvPicPr>
          <p:cNvPr id="51" name="IVADO_gabaritPPTX16-9_0005_PageSection3.jpg"/>
          <p:cNvPicPr>
            <a:picLocks noChangeAspect="1"/>
          </p:cNvPicPr>
          <p:nvPr/>
        </p:nvPicPr>
        <p:blipFill>
          <a:blip r:embed="rId2">
            <a:extLst/>
          </a:blip>
          <a:stretch>
            <a:fillRect/>
          </a:stretch>
        </p:blipFill>
        <p:spPr>
          <a:xfrm>
            <a:off x="0" y="-6350"/>
            <a:ext cx="24406599" cy="13716001"/>
          </a:xfrm>
          <a:prstGeom prst="rect">
            <a:avLst/>
          </a:prstGeom>
          <a:ln w="12700">
            <a:miter lim="400000"/>
          </a:ln>
        </p:spPr>
      </p:pic>
      <p:sp>
        <p:nvSpPr>
          <p:cNvPr id="52" name="Shape 5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2">
    <p:spTree>
      <p:nvGrpSpPr>
        <p:cNvPr id="1" name=""/>
        <p:cNvGrpSpPr/>
        <p:nvPr/>
      </p:nvGrpSpPr>
      <p:grpSpPr>
        <a:xfrm>
          <a:off x="0" y="0"/>
          <a:ext cx="0" cy="0"/>
          <a:chOff x="0" y="0"/>
          <a:chExt cx="0" cy="0"/>
        </a:xfrm>
      </p:grpSpPr>
      <p:pic>
        <p:nvPicPr>
          <p:cNvPr id="43" name="IVADO_gabaritPPTX_0004_PageSection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44" name="Shape 44"/>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40900488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3">
    <p:spTree>
      <p:nvGrpSpPr>
        <p:cNvPr id="1" name=""/>
        <p:cNvGrpSpPr/>
        <p:nvPr/>
      </p:nvGrpSpPr>
      <p:grpSpPr>
        <a:xfrm>
          <a:off x="0" y="0"/>
          <a:ext cx="0" cy="0"/>
          <a:chOff x="0" y="0"/>
          <a:chExt cx="0" cy="0"/>
        </a:xfrm>
      </p:grpSpPr>
      <p:pic>
        <p:nvPicPr>
          <p:cNvPr id="51" name="IVADO_gabaritPPTX_0005_PageSection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52" name="Shape 52"/>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174242750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4">
    <p:spTree>
      <p:nvGrpSpPr>
        <p:cNvPr id="1" name=""/>
        <p:cNvGrpSpPr/>
        <p:nvPr/>
      </p:nvGrpSpPr>
      <p:grpSpPr>
        <a:xfrm>
          <a:off x="0" y="0"/>
          <a:ext cx="0" cy="0"/>
          <a:chOff x="0" y="0"/>
          <a:chExt cx="0" cy="0"/>
        </a:xfrm>
      </p:grpSpPr>
      <p:pic>
        <p:nvPicPr>
          <p:cNvPr id="59" name="IVADO_gabaritPPTX_0006_PageSection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1551864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5">
    <p:spTree>
      <p:nvGrpSpPr>
        <p:cNvPr id="1" name=""/>
        <p:cNvGrpSpPr/>
        <p:nvPr/>
      </p:nvGrpSpPr>
      <p:grpSpPr>
        <a:xfrm>
          <a:off x="0" y="0"/>
          <a:ext cx="0" cy="0"/>
          <a:chOff x="0" y="0"/>
          <a:chExt cx="0" cy="0"/>
        </a:xfrm>
      </p:grpSpPr>
      <p:pic>
        <p:nvPicPr>
          <p:cNvPr id="67" name="IVADO_gabaritPPTX_0007_PageSection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68" name="Shape 68"/>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2397609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age contenu 4">
    <p:spTree>
      <p:nvGrpSpPr>
        <p:cNvPr id="1" name=""/>
        <p:cNvGrpSpPr/>
        <p:nvPr/>
      </p:nvGrpSpPr>
      <p:grpSpPr>
        <a:xfrm>
          <a:off x="0" y="0"/>
          <a:ext cx="0" cy="0"/>
          <a:chOff x="0" y="0"/>
          <a:chExt cx="0" cy="0"/>
        </a:xfrm>
      </p:grpSpPr>
      <p:pic>
        <p:nvPicPr>
          <p:cNvPr id="99" name="IVADO_gabaritPPTX_0011_pageContenu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00" name="Shape 100"/>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7456624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age contenu 5">
    <p:spTree>
      <p:nvGrpSpPr>
        <p:cNvPr id="1" name=""/>
        <p:cNvGrpSpPr/>
        <p:nvPr/>
      </p:nvGrpSpPr>
      <p:grpSpPr>
        <a:xfrm>
          <a:off x="0" y="0"/>
          <a:ext cx="0" cy="0"/>
          <a:chOff x="0" y="0"/>
          <a:chExt cx="0" cy="0"/>
        </a:xfrm>
      </p:grpSpPr>
      <p:pic>
        <p:nvPicPr>
          <p:cNvPr id="107" name="IVADO_gabaritPPTX_0012_pageContenu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08" name="Shape 108"/>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9589152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age contenu 6">
    <p:spTree>
      <p:nvGrpSpPr>
        <p:cNvPr id="1" name=""/>
        <p:cNvGrpSpPr/>
        <p:nvPr/>
      </p:nvGrpSpPr>
      <p:grpSpPr>
        <a:xfrm>
          <a:off x="0" y="0"/>
          <a:ext cx="0" cy="0"/>
          <a:chOff x="0" y="0"/>
          <a:chExt cx="0" cy="0"/>
        </a:xfrm>
      </p:grpSpPr>
      <p:pic>
        <p:nvPicPr>
          <p:cNvPr id="115" name="IVADO_gabaritPPTX_0013_pageContenu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16" name="Shape 116"/>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58049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age contenu 7">
    <p:spTree>
      <p:nvGrpSpPr>
        <p:cNvPr id="1" name=""/>
        <p:cNvGrpSpPr/>
        <p:nvPr/>
      </p:nvGrpSpPr>
      <p:grpSpPr>
        <a:xfrm>
          <a:off x="0" y="0"/>
          <a:ext cx="0" cy="0"/>
          <a:chOff x="0" y="0"/>
          <a:chExt cx="0" cy="0"/>
        </a:xfrm>
      </p:grpSpPr>
      <p:pic>
        <p:nvPicPr>
          <p:cNvPr id="123" name="IVADO_gabaritPPTX_0014_pageContenu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4" name="Shape 124"/>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6915576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age contenu 8">
    <p:spTree>
      <p:nvGrpSpPr>
        <p:cNvPr id="1" name=""/>
        <p:cNvGrpSpPr/>
        <p:nvPr/>
      </p:nvGrpSpPr>
      <p:grpSpPr>
        <a:xfrm>
          <a:off x="0" y="0"/>
          <a:ext cx="0" cy="0"/>
          <a:chOff x="0" y="0"/>
          <a:chExt cx="0" cy="0"/>
        </a:xfrm>
      </p:grpSpPr>
      <p:pic>
        <p:nvPicPr>
          <p:cNvPr id="131" name="IVADO_gabaritPPTX_0015_pageContenu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2" name="Shape 132"/>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43090610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age contenu 9">
    <p:spTree>
      <p:nvGrpSpPr>
        <p:cNvPr id="1" name=""/>
        <p:cNvGrpSpPr/>
        <p:nvPr/>
      </p:nvGrpSpPr>
      <p:grpSpPr>
        <a:xfrm>
          <a:off x="0" y="0"/>
          <a:ext cx="0" cy="0"/>
          <a:chOff x="0" y="0"/>
          <a:chExt cx="0" cy="0"/>
        </a:xfrm>
      </p:grpSpPr>
      <p:pic>
        <p:nvPicPr>
          <p:cNvPr id="139" name="IVADO_gabaritPPTX_0016_pageContenu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0" name="Shape 140"/>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1263467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4">
    <p:spTree>
      <p:nvGrpSpPr>
        <p:cNvPr id="1" name=""/>
        <p:cNvGrpSpPr/>
        <p:nvPr/>
      </p:nvGrpSpPr>
      <p:grpSpPr>
        <a:xfrm>
          <a:off x="0" y="0"/>
          <a:ext cx="0" cy="0"/>
          <a:chOff x="0" y="0"/>
          <a:chExt cx="0" cy="0"/>
        </a:xfrm>
      </p:grpSpPr>
      <p:pic>
        <p:nvPicPr>
          <p:cNvPr id="59" name="IVADO_gabaritPPTX16-9_0006_PageSection4.jpg"/>
          <p:cNvPicPr>
            <a:picLocks noChangeAspect="1"/>
          </p:cNvPicPr>
          <p:nvPr/>
        </p:nvPicPr>
        <p:blipFill>
          <a:blip r:embed="rId2">
            <a:extLst/>
          </a:blip>
          <a:stretch>
            <a:fillRect/>
          </a:stretch>
        </p:blipFill>
        <p:spPr>
          <a:xfrm>
            <a:off x="0" y="-6350"/>
            <a:ext cx="24406599" cy="13716001"/>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age contenu 10">
    <p:spTree>
      <p:nvGrpSpPr>
        <p:cNvPr id="1" name=""/>
        <p:cNvGrpSpPr/>
        <p:nvPr/>
      </p:nvGrpSpPr>
      <p:grpSpPr>
        <a:xfrm>
          <a:off x="0" y="0"/>
          <a:ext cx="0" cy="0"/>
          <a:chOff x="0" y="0"/>
          <a:chExt cx="0" cy="0"/>
        </a:xfrm>
      </p:grpSpPr>
      <p:pic>
        <p:nvPicPr>
          <p:cNvPr id="147" name="IVADO_gabaritPPTX_0017_pageContenu1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8" name="Shape 148"/>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8203410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age contenu 11">
    <p:spTree>
      <p:nvGrpSpPr>
        <p:cNvPr id="1" name=""/>
        <p:cNvGrpSpPr/>
        <p:nvPr/>
      </p:nvGrpSpPr>
      <p:grpSpPr>
        <a:xfrm>
          <a:off x="0" y="0"/>
          <a:ext cx="0" cy="0"/>
          <a:chOff x="0" y="0"/>
          <a:chExt cx="0" cy="0"/>
        </a:xfrm>
      </p:grpSpPr>
      <p:pic>
        <p:nvPicPr>
          <p:cNvPr id="155" name="IVADO_gabaritPPTX_0018_pageContenu1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6" name="Shape 156"/>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9578773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age de fin 1">
    <p:spTree>
      <p:nvGrpSpPr>
        <p:cNvPr id="1" name=""/>
        <p:cNvGrpSpPr/>
        <p:nvPr/>
      </p:nvGrpSpPr>
      <p:grpSpPr>
        <a:xfrm>
          <a:off x="0" y="0"/>
          <a:ext cx="0" cy="0"/>
          <a:chOff x="0" y="0"/>
          <a:chExt cx="0" cy="0"/>
        </a:xfrm>
      </p:grpSpPr>
      <p:pic>
        <p:nvPicPr>
          <p:cNvPr id="163" name="IVADO_gabaritPPTX_0019_EndingPage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4" name="Shape 164"/>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5169146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age de fin 2">
    <p:spTree>
      <p:nvGrpSpPr>
        <p:cNvPr id="1" name=""/>
        <p:cNvGrpSpPr/>
        <p:nvPr/>
      </p:nvGrpSpPr>
      <p:grpSpPr>
        <a:xfrm>
          <a:off x="0" y="0"/>
          <a:ext cx="0" cy="0"/>
          <a:chOff x="0" y="0"/>
          <a:chExt cx="0" cy="0"/>
        </a:xfrm>
      </p:grpSpPr>
      <p:pic>
        <p:nvPicPr>
          <p:cNvPr id="171" name="IVADO_gabaritPPTX_0020_EndingPage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2" name="Shape 172"/>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3823993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age de fin 3">
    <p:spTree>
      <p:nvGrpSpPr>
        <p:cNvPr id="1" name=""/>
        <p:cNvGrpSpPr/>
        <p:nvPr/>
      </p:nvGrpSpPr>
      <p:grpSpPr>
        <a:xfrm>
          <a:off x="0" y="0"/>
          <a:ext cx="0" cy="0"/>
          <a:chOff x="0" y="0"/>
          <a:chExt cx="0" cy="0"/>
        </a:xfrm>
      </p:grpSpPr>
      <p:pic>
        <p:nvPicPr>
          <p:cNvPr id="179" name="IVADO_gabaritPPTX_0021_EndingPage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0" name="Shape 180"/>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679437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Note">
    <p:spTree>
      <p:nvGrpSpPr>
        <p:cNvPr id="1" name=""/>
        <p:cNvGrpSpPr/>
        <p:nvPr/>
      </p:nvGrpSpPr>
      <p:grpSpPr>
        <a:xfrm>
          <a:off x="0" y="0"/>
          <a:ext cx="0" cy="0"/>
          <a:chOff x="0" y="0"/>
          <a:chExt cx="0" cy="0"/>
        </a:xfrm>
      </p:grpSpPr>
      <p:sp>
        <p:nvSpPr>
          <p:cNvPr id="187" name="Shape 187"/>
          <p:cNvSpPr/>
          <p:nvPr/>
        </p:nvSpPr>
        <p:spPr>
          <a:xfrm>
            <a:off x="-15875" y="-35719"/>
            <a:ext cx="2381252" cy="13787438"/>
          </a:xfrm>
          <a:prstGeom prst="rect">
            <a:avLst/>
          </a:prstGeom>
          <a:solidFill>
            <a:srgbClr val="53585F"/>
          </a:solidFill>
          <a:ln w="12700">
            <a:miter lim="400000"/>
          </a:ln>
        </p:spPr>
        <p:txBody>
          <a:bodyPr lIns="71438" tIns="71438" rIns="71438" bIns="71438" anchor="ctr"/>
          <a:lstStyle/>
          <a:p>
            <a:pPr marL="0" marR="0" lvl="0" indent="0" algn="ctr" defTabSz="821560"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3375" b="0" i="0" u="none" strike="noStrike" kern="0" cap="none" spc="0" normalizeH="0" baseline="0" noProof="0">
              <a:ln>
                <a:noFill/>
              </a:ln>
              <a:solidFill>
                <a:srgbClr val="FFFFFF"/>
              </a:solidFill>
              <a:effectLst/>
              <a:uLnTx/>
              <a:uFillTx/>
              <a:latin typeface="Helvetica Light"/>
              <a:sym typeface="Helvetica Light"/>
            </a:endParaRPr>
          </a:p>
        </p:txBody>
      </p:sp>
      <p:sp>
        <p:nvSpPr>
          <p:cNvPr id="188" name="Shape 188"/>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7528764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Note">
    <p:spTree>
      <p:nvGrpSpPr>
        <p:cNvPr id="1" name=""/>
        <p:cNvGrpSpPr/>
        <p:nvPr/>
      </p:nvGrpSpPr>
      <p:grpSpPr>
        <a:xfrm>
          <a:off x="0" y="0"/>
          <a:ext cx="0" cy="0"/>
          <a:chOff x="0" y="0"/>
          <a:chExt cx="0" cy="0"/>
        </a:xfrm>
      </p:grpSpPr>
      <p:sp>
        <p:nvSpPr>
          <p:cNvPr id="195" name="Shape 195"/>
          <p:cNvSpPr/>
          <p:nvPr/>
        </p:nvSpPr>
        <p:spPr>
          <a:xfrm>
            <a:off x="-15875" y="-35719"/>
            <a:ext cx="2381252" cy="13787438"/>
          </a:xfrm>
          <a:prstGeom prst="rect">
            <a:avLst/>
          </a:prstGeom>
          <a:solidFill>
            <a:srgbClr val="53585F"/>
          </a:solidFill>
          <a:ln w="12700">
            <a:miter lim="400000"/>
          </a:ln>
        </p:spPr>
        <p:txBody>
          <a:bodyPr lIns="71438" tIns="71438" rIns="71438" bIns="71438" anchor="ctr"/>
          <a:lstStyle/>
          <a:p>
            <a:pPr marL="0" marR="0" lvl="0" indent="0" algn="ctr" defTabSz="821560" rtl="0" eaLnBrk="1" fontAlgn="auto" latinLnBrk="0" hangingPunct="0">
              <a:lnSpc>
                <a:spcPct val="100000"/>
              </a:lnSpc>
              <a:spcBef>
                <a:spcPts val="0"/>
              </a:spcBef>
              <a:spcAft>
                <a:spcPts val="0"/>
              </a:spcAft>
              <a:buClrTx/>
              <a:buSzTx/>
              <a:buFontTx/>
              <a:buNone/>
              <a:tabLst/>
              <a:defRPr sz="2400">
                <a:solidFill>
                  <a:srgbClr val="FFFFFF"/>
                </a:solidFill>
              </a:defRPr>
            </a:pPr>
            <a:endParaRPr kumimoji="0" sz="3375" b="0" i="0" u="none" strike="noStrike" kern="0" cap="none" spc="0" normalizeH="0" baseline="0" noProof="0">
              <a:ln>
                <a:noFill/>
              </a:ln>
              <a:solidFill>
                <a:srgbClr val="FFFFFF"/>
              </a:solidFill>
              <a:effectLst/>
              <a:uLnTx/>
              <a:uFillTx/>
              <a:latin typeface="Helvetica Light"/>
              <a:sym typeface="Helvetica Light"/>
            </a:endParaRPr>
          </a:p>
        </p:txBody>
      </p:sp>
      <p:sp>
        <p:nvSpPr>
          <p:cNvPr id="196" name="Shape 196"/>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40417667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age de fin 1">
    <p:spTree>
      <p:nvGrpSpPr>
        <p:cNvPr id="1" name=""/>
        <p:cNvGrpSpPr/>
        <p:nvPr/>
      </p:nvGrpSpPr>
      <p:grpSpPr>
        <a:xfrm>
          <a:off x="0" y="0"/>
          <a:ext cx="0" cy="0"/>
          <a:chOff x="0" y="0"/>
          <a:chExt cx="0" cy="0"/>
        </a:xfrm>
      </p:grpSpPr>
      <p:pic>
        <p:nvPicPr>
          <p:cNvPr id="163" name="IVADO_gabaritPPTX16-9_0019_EndingPage1.jpg"/>
          <p:cNvPicPr>
            <a:picLocks noChangeAspect="1"/>
          </p:cNvPicPr>
          <p:nvPr/>
        </p:nvPicPr>
        <p:blipFill>
          <a:blip r:embed="rId2">
            <a:extLst/>
          </a:blip>
          <a:stretch>
            <a:fillRect/>
          </a:stretch>
        </p:blipFill>
        <p:spPr>
          <a:xfrm>
            <a:off x="0" y="6350"/>
            <a:ext cx="24384000" cy="13703300"/>
          </a:xfrm>
          <a:prstGeom prst="rect">
            <a:avLst/>
          </a:prstGeom>
          <a:ln w="12700">
            <a:miter lim="400000"/>
          </a:ln>
        </p:spPr>
      </p:pic>
      <p:sp>
        <p:nvSpPr>
          <p:cNvPr id="164" name="Shape 16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sp>
        <p:nvSpPr>
          <p:cNvPr id="187" name="Shape 18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1219200" y="12712703"/>
            <a:ext cx="5689600" cy="730250"/>
          </a:xfrm>
          <a:prstGeom prst="rect">
            <a:avLst/>
          </a:prstGeom>
        </p:spPr>
        <p:txBody>
          <a:bodyPr lIns="217709" tIns="108855" rIns="217709" bIns="108855"/>
          <a:lstStyle/>
          <a:p>
            <a:fld id="{942A0457-3DDA-494A-B7A4-6EC0D6309381}" type="datetimeFigureOut">
              <a:rPr lang="fr-FR" smtClean="0"/>
              <a:t>29/03/2017</a:t>
            </a:fld>
            <a:endParaRPr lang="fr-FR"/>
          </a:p>
        </p:txBody>
      </p:sp>
      <p:sp>
        <p:nvSpPr>
          <p:cNvPr id="4" name="Espace réservé du pied de page 3"/>
          <p:cNvSpPr>
            <a:spLocks noGrp="1"/>
          </p:cNvSpPr>
          <p:nvPr>
            <p:ph type="ftr" sz="quarter" idx="11"/>
          </p:nvPr>
        </p:nvSpPr>
        <p:spPr>
          <a:xfrm>
            <a:off x="8331200" y="12712703"/>
            <a:ext cx="7721600" cy="730250"/>
          </a:xfrm>
          <a:prstGeom prst="rect">
            <a:avLst/>
          </a:prstGeom>
        </p:spPr>
        <p:txBody>
          <a:bodyPr lIns="217709" tIns="108855" rIns="217709" bIns="108855"/>
          <a:lstStyle/>
          <a:p>
            <a:endParaRPr lang="fr-FR"/>
          </a:p>
        </p:txBody>
      </p:sp>
      <p:sp>
        <p:nvSpPr>
          <p:cNvPr id="5" name="Espace réservé du numéro de diapositive 4"/>
          <p:cNvSpPr>
            <a:spLocks noGrp="1"/>
          </p:cNvSpPr>
          <p:nvPr>
            <p:ph type="sldNum" sz="quarter" idx="12"/>
          </p:nvPr>
        </p:nvSpPr>
        <p:spPr>
          <a:xfrm>
            <a:off x="11905652" y="13010554"/>
            <a:ext cx="554838" cy="513601"/>
          </a:xfrm>
        </p:spPr>
        <p:txBody>
          <a:bodyPr/>
          <a:lstStyle/>
          <a:p>
            <a:fld id="{2DAC9DA5-8BF1-1544-ADBE-80381E8927A2}" type="slidenum">
              <a:rPr lang="fr-FR" smtClean="0"/>
              <a:t>‹N°›</a:t>
            </a:fld>
            <a:endParaRPr lang="fr-FR"/>
          </a:p>
        </p:txBody>
      </p:sp>
    </p:spTree>
    <p:extLst>
      <p:ext uri="{BB962C8B-B14F-4D97-AF65-F5344CB8AC3E}">
        <p14:creationId xmlns:p14="http://schemas.microsoft.com/office/powerpoint/2010/main" val="62447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uverture 1">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27450522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uverture 2">
    <p:spTree>
      <p:nvGrpSpPr>
        <p:cNvPr id="1" name=""/>
        <p:cNvGrpSpPr/>
        <p:nvPr/>
      </p:nvGrpSpPr>
      <p:grpSpPr>
        <a:xfrm>
          <a:off x="0" y="0"/>
          <a:ext cx="0" cy="0"/>
          <a:chOff x="0" y="0"/>
          <a:chExt cx="0" cy="0"/>
        </a:xfrm>
      </p:grpSpPr>
      <p:pic>
        <p:nvPicPr>
          <p:cNvPr id="19" name="IVADO_gabaritPPTX_0001_couverture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 name="Shape 20"/>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1575180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uverture3">
    <p:spTree>
      <p:nvGrpSpPr>
        <p:cNvPr id="1" name=""/>
        <p:cNvGrpSpPr/>
        <p:nvPr/>
      </p:nvGrpSpPr>
      <p:grpSpPr>
        <a:xfrm>
          <a:off x="0" y="0"/>
          <a:ext cx="0" cy="0"/>
          <a:chOff x="0" y="0"/>
          <a:chExt cx="0" cy="0"/>
        </a:xfrm>
      </p:grpSpPr>
      <p:pic>
        <p:nvPicPr>
          <p:cNvPr id="27" name="IVADO_gabaritPPTX_0002_couverture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8" name="Shape 28"/>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35429022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1">
    <p:spTree>
      <p:nvGrpSpPr>
        <p:cNvPr id="1" name=""/>
        <p:cNvGrpSpPr/>
        <p:nvPr/>
      </p:nvGrpSpPr>
      <p:grpSpPr>
        <a:xfrm>
          <a:off x="0" y="0"/>
          <a:ext cx="0" cy="0"/>
          <a:chOff x="0" y="0"/>
          <a:chExt cx="0" cy="0"/>
        </a:xfrm>
      </p:grpSpPr>
      <p:pic>
        <p:nvPicPr>
          <p:cNvPr id="35" name="IVADO_gabaritPPTX_0003_PageSection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6" name="Shape 36"/>
          <p:cNvSpPr>
            <a:spLocks noGrp="1"/>
          </p:cNvSpPr>
          <p:nvPr>
            <p:ph type="sldNum" sz="quarter" idx="2"/>
          </p:nvPr>
        </p:nvSpPr>
        <p:spPr>
          <a:prstGeom prst="rect">
            <a:avLst/>
          </a:prstGeom>
        </p:spPr>
        <p:txBody>
          <a:body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69730361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6.jpe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VADO_gabaritPPTX16-9_0000_couverture1.jpg"/>
          <p:cNvPicPr>
            <a:picLocks noChangeAspect="1"/>
          </p:cNvPicPr>
          <p:nvPr/>
        </p:nvPicPr>
        <p:blipFill>
          <a:blip r:embed="rId7">
            <a:extLst/>
          </a:blip>
          <a:stretch>
            <a:fillRect/>
          </a:stretch>
        </p:blipFill>
        <p:spPr>
          <a:xfrm>
            <a:off x="0" y="6350"/>
            <a:ext cx="24384000" cy="13703300"/>
          </a:xfrm>
          <a:prstGeom prst="rect">
            <a:avLst/>
          </a:prstGeom>
          <a:ln w="12700">
            <a:miter lim="400000"/>
          </a:ln>
        </p:spPr>
      </p:pic>
      <p:sp>
        <p:nvSpPr>
          <p:cNvPr id="3" name="Shape 3"/>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4" name="Shape 4"/>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68" r:id="rId3"/>
    <p:sldLayoutId id="2147483671" r:id="rId4"/>
    <p:sldLayoutId id="2147483672" r:id="rId5"/>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VADO_gabaritPPTX_0000_couverture1.jpg"/>
          <p:cNvPicPr>
            <a:picLocks noChangeAspect="1"/>
          </p:cNvPicPr>
          <p:nvPr/>
        </p:nvPicPr>
        <p:blipFill>
          <a:blip r:embed="rId23">
            <a:extLst/>
          </a:blip>
          <a:stretch>
            <a:fillRect/>
          </a:stretch>
        </p:blipFill>
        <p:spPr>
          <a:xfrm>
            <a:off x="0" y="0"/>
            <a:ext cx="24384000" cy="13716000"/>
          </a:xfrm>
          <a:prstGeom prst="rect">
            <a:avLst/>
          </a:prstGeom>
          <a:ln w="12700">
            <a:miter lim="400000"/>
          </a:ln>
        </p:spPr>
      </p:pic>
      <p:sp>
        <p:nvSpPr>
          <p:cNvPr id="3" name="Shape 3"/>
          <p:cNvSpPr>
            <a:spLocks noGrp="1"/>
          </p:cNvSpPr>
          <p:nvPr>
            <p:ph type="title"/>
          </p:nvPr>
        </p:nvSpPr>
        <p:spPr>
          <a:xfrm>
            <a:off x="1785938" y="625078"/>
            <a:ext cx="20812125" cy="30360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1785938" y="3661172"/>
            <a:ext cx="20812125" cy="88403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839458" y="13010554"/>
            <a:ext cx="681276" cy="492058"/>
          </a:xfrm>
          <a:prstGeom prst="rect">
            <a:avLst/>
          </a:prstGeom>
          <a:ln w="12700">
            <a:miter lim="400000"/>
          </a:ln>
        </p:spPr>
        <p:txBody>
          <a:bodyPr wrap="none" lIns="50800" tIns="50800" rIns="50800" bIns="50800">
            <a:spAutoFit/>
          </a:bodyPr>
          <a:lstStyle>
            <a:lvl1pPr>
              <a:defRPr sz="2531"/>
            </a:lvl1pPr>
          </a:lstStyle>
          <a:p>
            <a:pPr defTabSz="821560"/>
            <a:fld id="{86CB4B4D-7CA3-9044-876B-883B54F8677D}" type="slidenum">
              <a:rPr lang="fr-CA" smtClean="0"/>
              <a:pPr defTabSz="821560"/>
              <a:t>‹N°›</a:t>
            </a:fld>
            <a:endParaRPr lang="fr-CA"/>
          </a:p>
        </p:txBody>
      </p:sp>
    </p:spTree>
    <p:extLst>
      <p:ext uri="{BB962C8B-B14F-4D97-AF65-F5344CB8AC3E}">
        <p14:creationId xmlns:p14="http://schemas.microsoft.com/office/powerpoint/2010/main" val="13634138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Lst>
  <p:transition spd="med"/>
  <p:txStyles>
    <p:titleStyle>
      <a:lvl1pPr marL="0" marR="0" indent="0"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1pPr>
      <a:lvl2pPr marL="0" marR="0" indent="321480"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2pPr>
      <a:lvl3pPr marL="0" marR="0" indent="642960"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3pPr>
      <a:lvl4pPr marL="0" marR="0" indent="96444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4pPr>
      <a:lvl5pPr marL="0" marR="0" indent="128592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5pPr>
      <a:lvl6pPr marL="0" marR="0" indent="160740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6pPr>
      <a:lvl7pPr marL="0" marR="0" indent="192888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7pPr>
      <a:lvl8pPr marL="0" marR="0" indent="225036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8pPr>
      <a:lvl9pPr marL="0" marR="0" indent="2571841" algn="ctr" defTabSz="821560"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n-lt"/>
          <a:ea typeface="+mn-ea"/>
          <a:cs typeface="+mn-cs"/>
          <a:sym typeface="Helvetica Light"/>
        </a:defRPr>
      </a:lvl9pPr>
    </p:titleStyle>
    <p:bodyStyle>
      <a:lvl1pPr marL="625100"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1pPr>
      <a:lvl2pPr marL="1250201"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2pPr>
      <a:lvl3pPr marL="1875301"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3pPr>
      <a:lvl4pPr marL="2500401"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4pPr>
      <a:lvl5pPr marL="3125502"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5pPr>
      <a:lvl6pPr marL="3750602"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6pPr>
      <a:lvl7pPr marL="4375702"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7pPr>
      <a:lvl8pPr marL="5000803"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8pPr>
      <a:lvl9pPr marL="5625903" marR="0" indent="-625100" algn="l" defTabSz="821560" rtl="0" latinLnBrk="0">
        <a:lnSpc>
          <a:spcPct val="100000"/>
        </a:lnSpc>
        <a:spcBef>
          <a:spcPts val="5906"/>
        </a:spcBef>
        <a:spcAft>
          <a:spcPts val="0"/>
        </a:spcAft>
        <a:buClrTx/>
        <a:buSzPct val="75000"/>
        <a:buFontTx/>
        <a:buChar char="•"/>
        <a:tabLst/>
        <a:defRPr sz="5063"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1pPr>
      <a:lvl2pPr marL="0" marR="0" indent="321480"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2pPr>
      <a:lvl3pPr marL="0" marR="0" indent="642960"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3pPr>
      <a:lvl4pPr marL="0" marR="0" indent="96444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4pPr>
      <a:lvl5pPr marL="0" marR="0" indent="128592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5pPr>
      <a:lvl6pPr marL="0" marR="0" indent="160740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6pPr>
      <a:lvl7pPr marL="0" marR="0" indent="192888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7pPr>
      <a:lvl8pPr marL="0" marR="0" indent="225036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8pPr>
      <a:lvl9pPr marL="0" marR="0" indent="2571841" algn="ctr" defTabSz="821560"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mc.com/leadership/digital-universe/2014iview/executive-summary.ht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9" y="314329"/>
            <a:ext cx="17659350" cy="1308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120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24383999" cy="13716000"/>
          </a:xfrm>
          <a:solidFill>
            <a:srgbClr val="000000"/>
          </a:solidFill>
        </p:spPr>
        <p:txBody>
          <a:bodyPr>
            <a:noAutofit/>
          </a:bodyPr>
          <a:lstStyle/>
          <a:p>
            <a:pPr>
              <a:lnSpc>
                <a:spcPct val="100000"/>
              </a:lnSpc>
            </a:pPr>
            <a:r>
              <a:rPr lang="en-CA" sz="7200" dirty="0" err="1" smtClean="0">
                <a:solidFill>
                  <a:srgbClr val="FFFFFF"/>
                </a:solidFill>
              </a:rPr>
              <a:t>Apprentissage</a:t>
            </a:r>
            <a:r>
              <a:rPr lang="en-CA" sz="7200" dirty="0" smtClean="0">
                <a:solidFill>
                  <a:srgbClr val="FFFFFF"/>
                </a:solidFill>
              </a:rPr>
              <a:t> </a:t>
            </a:r>
            <a:r>
              <a:rPr lang="en-CA" sz="7200" dirty="0" err="1" smtClean="0">
                <a:solidFill>
                  <a:srgbClr val="FFFFFF"/>
                </a:solidFill>
              </a:rPr>
              <a:t>automatique</a:t>
            </a:r>
            <a:r>
              <a:rPr lang="en-CA" sz="7200" dirty="0" smtClean="0">
                <a:solidFill>
                  <a:srgbClr val="FFFFFF"/>
                </a:solidFill>
              </a:rPr>
              <a:t>: </a:t>
            </a:r>
            <a:r>
              <a:rPr lang="en-CA" sz="7200" dirty="0" err="1" smtClean="0">
                <a:solidFill>
                  <a:srgbClr val="FFFFFF"/>
                </a:solidFill>
              </a:rPr>
              <a:t>Comprendre</a:t>
            </a:r>
            <a:r>
              <a:rPr lang="en-CA" sz="7200" dirty="0" smtClean="0">
                <a:solidFill>
                  <a:srgbClr val="FFFFFF"/>
                </a:solidFill>
              </a:rPr>
              <a:t> les </a:t>
            </a:r>
            <a:r>
              <a:rPr lang="en-CA" sz="7200" dirty="0" err="1" smtClean="0">
                <a:solidFill>
                  <a:srgbClr val="FFFFFF"/>
                </a:solidFill>
              </a:rPr>
              <a:t>informations</a:t>
            </a:r>
            <a:r>
              <a:rPr lang="en-CA" sz="7200" dirty="0" smtClean="0">
                <a:solidFill>
                  <a:srgbClr val="FFFFFF"/>
                </a:solidFill>
              </a:rPr>
              <a:t/>
            </a:r>
            <a:br>
              <a:rPr lang="en-CA" sz="7200" dirty="0" smtClean="0">
                <a:solidFill>
                  <a:srgbClr val="FFFFFF"/>
                </a:solidFill>
              </a:rPr>
            </a:br>
            <a:r>
              <a:rPr lang="en-CA" sz="7200" dirty="0" smtClean="0">
                <a:solidFill>
                  <a:srgbClr val="FFFFFF"/>
                </a:solidFill>
              </a:rPr>
              <a:t/>
            </a:r>
            <a:br>
              <a:rPr lang="en-CA" sz="7200" dirty="0" smtClean="0">
                <a:solidFill>
                  <a:srgbClr val="FFFFFF"/>
                </a:solidFill>
              </a:rPr>
            </a:br>
            <a:r>
              <a:rPr lang="en-CA" sz="7200" dirty="0" smtClean="0">
                <a:solidFill>
                  <a:srgbClr val="FFFFFF"/>
                </a:solidFill>
              </a:rPr>
              <a:t/>
            </a:r>
            <a:br>
              <a:rPr lang="en-CA" sz="7200" dirty="0" smtClean="0">
                <a:solidFill>
                  <a:srgbClr val="FFFFFF"/>
                </a:solidFill>
              </a:rPr>
            </a:br>
            <a:r>
              <a:rPr lang="en-CA" sz="7200" dirty="0">
                <a:solidFill>
                  <a:srgbClr val="FFFFFF"/>
                </a:solidFill>
              </a:rPr>
              <a:t/>
            </a:r>
            <a:br>
              <a:rPr lang="en-CA" sz="7200" dirty="0">
                <a:solidFill>
                  <a:srgbClr val="FFFFFF"/>
                </a:solidFill>
              </a:rPr>
            </a:br>
            <a:r>
              <a:rPr lang="en-CA" sz="7200" dirty="0" smtClean="0">
                <a:solidFill>
                  <a:srgbClr val="FFFFFF"/>
                </a:solidFill>
              </a:rPr>
              <a:t/>
            </a:r>
            <a:br>
              <a:rPr lang="en-CA" sz="7200" dirty="0" smtClean="0">
                <a:solidFill>
                  <a:srgbClr val="FFFFFF"/>
                </a:solidFill>
              </a:rPr>
            </a:br>
            <a:r>
              <a:rPr lang="en-CA" sz="7200" dirty="0" smtClean="0">
                <a:solidFill>
                  <a:srgbClr val="FFFFFF"/>
                </a:solidFill>
              </a:rPr>
              <a:t/>
            </a:r>
            <a:br>
              <a:rPr lang="en-CA" sz="7200" dirty="0" smtClean="0">
                <a:solidFill>
                  <a:srgbClr val="FFFFFF"/>
                </a:solidFill>
              </a:rPr>
            </a:br>
            <a:r>
              <a:rPr lang="en-CA" sz="7200" dirty="0">
                <a:solidFill>
                  <a:srgbClr val="FFFFFF"/>
                </a:solidFill>
              </a:rPr>
              <a:t/>
            </a:r>
            <a:br>
              <a:rPr lang="en-CA" sz="7200" dirty="0">
                <a:solidFill>
                  <a:srgbClr val="FFFFFF"/>
                </a:solidFill>
              </a:rPr>
            </a:br>
            <a:r>
              <a:rPr lang="en-CA" sz="7200" dirty="0" smtClean="0">
                <a:solidFill>
                  <a:srgbClr val="FFFFFF"/>
                </a:solidFill>
              </a:rPr>
              <a:t/>
            </a:r>
            <a:br>
              <a:rPr lang="en-CA" sz="7200" dirty="0" smtClean="0">
                <a:solidFill>
                  <a:srgbClr val="FFFFFF"/>
                </a:solidFill>
              </a:rPr>
            </a:br>
            <a:r>
              <a:rPr lang="en-CA" sz="7200" dirty="0" smtClean="0">
                <a:solidFill>
                  <a:srgbClr val="FFFFFF"/>
                </a:solidFill>
              </a:rPr>
              <a:t>Recherche </a:t>
            </a:r>
            <a:r>
              <a:rPr lang="en-CA" sz="7200" dirty="0" err="1" smtClean="0">
                <a:solidFill>
                  <a:srgbClr val="FFFFFF"/>
                </a:solidFill>
              </a:rPr>
              <a:t>opérationelle</a:t>
            </a:r>
            <a:r>
              <a:rPr lang="en-CA" sz="7200" dirty="0" smtClean="0">
                <a:solidFill>
                  <a:srgbClr val="FFFFFF"/>
                </a:solidFill>
              </a:rPr>
              <a:t>: optimise la prise de </a:t>
            </a:r>
            <a:r>
              <a:rPr lang="en-CA" sz="7200" dirty="0" err="1" smtClean="0">
                <a:solidFill>
                  <a:srgbClr val="FFFFFF"/>
                </a:solidFill>
              </a:rPr>
              <a:t>décision</a:t>
            </a:r>
            <a:endParaRPr lang="en-CA" sz="7200" dirty="0">
              <a:solidFill>
                <a:srgbClr val="FFFFFF"/>
              </a:solidFill>
            </a:endParaRPr>
          </a:p>
        </p:txBody>
      </p:sp>
      <p:pic>
        <p:nvPicPr>
          <p:cNvPr id="4" name="Image 3"/>
          <p:cNvPicPr>
            <a:picLocks noChangeAspect="1"/>
          </p:cNvPicPr>
          <p:nvPr/>
        </p:nvPicPr>
        <p:blipFill rotWithShape="1">
          <a:blip r:embed="rId2"/>
          <a:srcRect t="13625" b="13095"/>
          <a:stretch/>
        </p:blipFill>
        <p:spPr>
          <a:xfrm>
            <a:off x="762004" y="3708400"/>
            <a:ext cx="11368925" cy="6248400"/>
          </a:xfrm>
          <a:prstGeom prst="rect">
            <a:avLst/>
          </a:prstGeom>
        </p:spPr>
      </p:pic>
      <p:pic>
        <p:nvPicPr>
          <p:cNvPr id="5" name="Image 4"/>
          <p:cNvPicPr>
            <a:picLocks noChangeAspect="1"/>
          </p:cNvPicPr>
          <p:nvPr/>
        </p:nvPicPr>
        <p:blipFill rotWithShape="1">
          <a:blip r:embed="rId3"/>
          <a:srcRect b="5981"/>
          <a:stretch/>
        </p:blipFill>
        <p:spPr>
          <a:xfrm>
            <a:off x="12810678" y="3657600"/>
            <a:ext cx="10265221" cy="6299200"/>
          </a:xfrm>
          <a:prstGeom prst="rect">
            <a:avLst/>
          </a:prstGeom>
        </p:spPr>
      </p:pic>
    </p:spTree>
    <p:extLst>
      <p:ext uri="{BB962C8B-B14F-4D97-AF65-F5344CB8AC3E}">
        <p14:creationId xmlns:p14="http://schemas.microsoft.com/office/powerpoint/2010/main" val="40045854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2" y="0"/>
            <a:ext cx="18287998" cy="13715999"/>
          </a:xfrm>
          <a:prstGeom prst="rect">
            <a:avLst/>
          </a:prstGeom>
        </p:spPr>
      </p:pic>
    </p:spTree>
    <p:extLst>
      <p:ext uri="{BB962C8B-B14F-4D97-AF65-F5344CB8AC3E}">
        <p14:creationId xmlns:p14="http://schemas.microsoft.com/office/powerpoint/2010/main" val="8567341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24384000" cy="13716000"/>
          </a:xfrm>
          <a:prstGeom prst="rect">
            <a:avLst/>
          </a:prstGeom>
        </p:spPr>
      </p:pic>
      <p:sp>
        <p:nvSpPr>
          <p:cNvPr id="6" name="Rectangle 5"/>
          <p:cNvSpPr/>
          <p:nvPr/>
        </p:nvSpPr>
        <p:spPr>
          <a:xfrm>
            <a:off x="0" y="0"/>
            <a:ext cx="10363200" cy="13716000"/>
          </a:xfrm>
          <a:prstGeom prst="rect">
            <a:avLst/>
          </a:prstGeom>
          <a:solidFill>
            <a:schemeClr val="bg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lIns="857124" tIns="108855" rIns="857124" bIns="1714248" rtlCol="0" anchor="t" anchorCtr="0"/>
          <a:lstStyle/>
          <a:p>
            <a:pPr>
              <a:spcBef>
                <a:spcPts val="1429"/>
              </a:spcBef>
              <a:spcAft>
                <a:spcPts val="1429"/>
              </a:spcAft>
            </a:pPr>
            <a:endParaRPr lang="en-US" sz="4800" dirty="0">
              <a:solidFill>
                <a:srgbClr val="000000"/>
              </a:solidFill>
              <a:latin typeface="+mj-lt"/>
              <a:cs typeface="Avenir Next Demi Bold"/>
            </a:endParaRPr>
          </a:p>
          <a:p>
            <a:pPr>
              <a:spcBef>
                <a:spcPts val="1429"/>
              </a:spcBef>
              <a:spcAft>
                <a:spcPts val="1429"/>
              </a:spcAft>
            </a:pPr>
            <a:endParaRPr lang="en-US" sz="8600" dirty="0" smtClean="0">
              <a:solidFill>
                <a:schemeClr val="tx1"/>
              </a:solidFill>
              <a:cs typeface="Avenir Next Demi Bold"/>
            </a:endParaRPr>
          </a:p>
          <a:p>
            <a:pPr>
              <a:spcBef>
                <a:spcPts val="1429"/>
              </a:spcBef>
              <a:spcAft>
                <a:spcPts val="1429"/>
              </a:spcAft>
            </a:pPr>
            <a:r>
              <a:rPr lang="fr-CA" sz="8600" dirty="0" smtClean="0">
                <a:solidFill>
                  <a:schemeClr val="tx1"/>
                </a:solidFill>
                <a:cs typeface="Avenir Next Demi Bold"/>
              </a:rPr>
              <a:t>Permet d’aller d’un véhicule autonome </a:t>
            </a:r>
          </a:p>
          <a:p>
            <a:pPr>
              <a:spcBef>
                <a:spcPts val="1429"/>
              </a:spcBef>
              <a:spcAft>
                <a:spcPts val="1429"/>
              </a:spcAft>
            </a:pPr>
            <a:r>
              <a:rPr lang="fr-CA" sz="8600" dirty="0" smtClean="0">
                <a:solidFill>
                  <a:schemeClr val="tx1"/>
                </a:solidFill>
                <a:cs typeface="Avenir Next Demi Bold"/>
              </a:rPr>
              <a:t>à un convoi autonome</a:t>
            </a:r>
          </a:p>
          <a:p>
            <a:pPr>
              <a:spcBef>
                <a:spcPts val="1429"/>
              </a:spcBef>
              <a:spcAft>
                <a:spcPts val="1429"/>
              </a:spcAft>
            </a:pPr>
            <a:endParaRPr lang="en-US" sz="4800" dirty="0">
              <a:solidFill>
                <a:schemeClr val="tx1"/>
              </a:solidFill>
              <a:latin typeface="+mj-lt"/>
              <a:cs typeface="Avenir Next Demi Bold"/>
            </a:endParaRPr>
          </a:p>
        </p:txBody>
      </p:sp>
    </p:spTree>
    <p:extLst>
      <p:ext uri="{BB962C8B-B14F-4D97-AF65-F5344CB8AC3E}">
        <p14:creationId xmlns:p14="http://schemas.microsoft.com/office/powerpoint/2010/main" val="311310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196"/>
          <a:stretch/>
        </p:blipFill>
        <p:spPr bwMode="auto">
          <a:xfrm>
            <a:off x="3030656" y="0"/>
            <a:ext cx="18430097" cy="1371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68906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391" y="0"/>
            <a:ext cx="18321226" cy="137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9907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ea typeface="Century Gothic"/>
                <a:cs typeface="Century Gothic"/>
                <a:sym typeface="Century Gothic"/>
              </a:rPr>
              <a:t>Conclusion</a:t>
            </a:r>
            <a:endParaRPr sz="6328" b="1" dirty="0">
              <a:solidFill>
                <a:srgbClr val="FFFFFF"/>
              </a:solidFill>
              <a:latin typeface="Century Gothic"/>
              <a:ea typeface="Century Gothic"/>
              <a:cs typeface="Century Gothic"/>
              <a:sym typeface="Century Gothic"/>
            </a:endParaRPr>
          </a:p>
        </p:txBody>
      </p:sp>
      <p:sp>
        <p:nvSpPr>
          <p:cNvPr id="7" name="ZoneTexte 6"/>
          <p:cNvSpPr txBox="1"/>
          <p:nvPr/>
        </p:nvSpPr>
        <p:spPr>
          <a:xfrm>
            <a:off x="4724180" y="5691146"/>
            <a:ext cx="357051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r>
              <a:rPr lang="fr-CA" sz="2400" dirty="0" smtClean="0">
                <a:solidFill>
                  <a:srgbClr val="FFFFFF"/>
                </a:solidFill>
              </a:rPr>
              <a:t>Intelligence</a:t>
            </a:r>
            <a:r>
              <a:rPr lang="fr-CA" sz="2800" dirty="0" smtClean="0">
                <a:solidFill>
                  <a:srgbClr val="FFFFFF"/>
                </a:solidFill>
              </a:rPr>
              <a:t> d’affaire</a:t>
            </a:r>
            <a:endParaRPr lang="fr-CA" sz="2800" dirty="0">
              <a:solidFill>
                <a:srgbClr val="FFFFFF"/>
              </a:solidFill>
            </a:endParaRPr>
          </a:p>
        </p:txBody>
      </p:sp>
      <p:sp>
        <p:nvSpPr>
          <p:cNvPr id="12" name="ZoneTexte 11"/>
          <p:cNvSpPr txBox="1"/>
          <p:nvPr/>
        </p:nvSpPr>
        <p:spPr>
          <a:xfrm>
            <a:off x="14782800" y="5752701"/>
            <a:ext cx="40948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r>
              <a:rPr lang="fr-CA" sz="2400" dirty="0" smtClean="0">
                <a:solidFill>
                  <a:srgbClr val="FFFFFF"/>
                </a:solidFill>
              </a:rPr>
              <a:t>Recherche opérationnelle</a:t>
            </a:r>
            <a:endParaRPr lang="fr-CA" sz="2400" dirty="0">
              <a:solidFill>
                <a:srgbClr val="FFFFFF"/>
              </a:solidFill>
            </a:endParaRPr>
          </a:p>
        </p:txBody>
      </p:sp>
      <p:sp>
        <p:nvSpPr>
          <p:cNvPr id="5" name="ZoneTexte 4"/>
          <p:cNvSpPr txBox="1"/>
          <p:nvPr/>
        </p:nvSpPr>
        <p:spPr>
          <a:xfrm>
            <a:off x="5370392" y="8147087"/>
            <a:ext cx="1231266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CA" sz="4800" b="0" i="0" u="none" strike="noStrike" cap="none" spc="0" normalizeH="0" baseline="0" dirty="0" smtClean="0">
                <a:ln>
                  <a:noFill/>
                </a:ln>
                <a:solidFill>
                  <a:srgbClr val="C00000"/>
                </a:solidFill>
                <a:effectLst/>
                <a:uFillTx/>
                <a:latin typeface="Aharoni" panose="02010803020104030203" pitchFamily="2" charset="-79"/>
                <a:cs typeface="Aharoni" panose="02010803020104030203" pitchFamily="2" charset="-79"/>
                <a:sym typeface="Helvetica Light"/>
              </a:rPr>
              <a:t>OBTAINING</a:t>
            </a:r>
            <a:r>
              <a:rPr kumimoji="0" lang="fr-CA" sz="4800" b="0" i="0" u="none" strike="noStrike" cap="none" spc="0" normalizeH="0" dirty="0" smtClean="0">
                <a:ln>
                  <a:noFill/>
                </a:ln>
                <a:solidFill>
                  <a:srgbClr val="C00000"/>
                </a:solidFill>
                <a:effectLst/>
                <a:uFillTx/>
                <a:latin typeface="Aharoni" panose="02010803020104030203" pitchFamily="2" charset="-79"/>
                <a:cs typeface="Aharoni" panose="02010803020104030203" pitchFamily="2" charset="-79"/>
                <a:sym typeface="Helvetica Light"/>
              </a:rPr>
              <a:t> DATA IS ONE THING.</a:t>
            </a:r>
          </a:p>
          <a:p>
            <a:pPr marL="0" marR="0" indent="0" algn="l" defTabSz="584200" rtl="0" fontAlgn="auto" latinLnBrk="0" hangingPunct="0">
              <a:lnSpc>
                <a:spcPct val="100000"/>
              </a:lnSpc>
              <a:spcBef>
                <a:spcPts val="0"/>
              </a:spcBef>
              <a:spcAft>
                <a:spcPts val="0"/>
              </a:spcAft>
              <a:buClrTx/>
              <a:buSzTx/>
              <a:buFontTx/>
              <a:buNone/>
              <a:tabLst/>
            </a:pPr>
            <a:r>
              <a:rPr lang="fr-CA" sz="4800" baseline="0" dirty="0" smtClean="0">
                <a:solidFill>
                  <a:srgbClr val="C00000"/>
                </a:solidFill>
                <a:latin typeface="Aharoni" panose="02010803020104030203" pitchFamily="2" charset="-79"/>
                <a:cs typeface="Aharoni" panose="02010803020104030203" pitchFamily="2" charset="-79"/>
              </a:rPr>
              <a:t>WORKING</a:t>
            </a:r>
            <a:r>
              <a:rPr lang="fr-CA" sz="4800" dirty="0" smtClean="0">
                <a:solidFill>
                  <a:srgbClr val="C00000"/>
                </a:solidFill>
                <a:latin typeface="Aharoni" panose="02010803020104030203" pitchFamily="2" charset="-79"/>
                <a:cs typeface="Aharoni" panose="02010803020104030203" pitchFamily="2" charset="-79"/>
              </a:rPr>
              <a:t> OUT WHAT THEY ARE SAYING</a:t>
            </a:r>
          </a:p>
          <a:p>
            <a:pPr marL="0" marR="0" indent="0" algn="l" defTabSz="584200" rtl="0" fontAlgn="auto" latinLnBrk="0" hangingPunct="0">
              <a:lnSpc>
                <a:spcPct val="100000"/>
              </a:lnSpc>
              <a:spcBef>
                <a:spcPts val="0"/>
              </a:spcBef>
              <a:spcAft>
                <a:spcPts val="0"/>
              </a:spcAft>
              <a:buClrTx/>
              <a:buSzTx/>
              <a:buFontTx/>
              <a:buNone/>
              <a:tabLst/>
            </a:pPr>
            <a:r>
              <a:rPr lang="fr-CA" sz="4800" dirty="0" smtClean="0">
                <a:solidFill>
                  <a:srgbClr val="C00000"/>
                </a:solidFill>
                <a:latin typeface="Aharoni" panose="02010803020104030203" pitchFamily="2" charset="-79"/>
                <a:cs typeface="Aharoni" panose="02010803020104030203" pitchFamily="2" charset="-79"/>
              </a:rPr>
              <a:t>IS ANOTHER.</a:t>
            </a:r>
          </a:p>
          <a:p>
            <a:pPr marL="0" marR="0" indent="0" algn="l" defTabSz="584200" rtl="0" fontAlgn="auto" latinLnBrk="0" hangingPunct="0">
              <a:lnSpc>
                <a:spcPct val="100000"/>
              </a:lnSpc>
              <a:spcBef>
                <a:spcPts val="0"/>
              </a:spcBef>
              <a:spcAft>
                <a:spcPts val="0"/>
              </a:spcAft>
              <a:buClrTx/>
              <a:buSzTx/>
              <a:buFontTx/>
              <a:buNone/>
              <a:tabLst/>
            </a:pPr>
            <a:endParaRPr kumimoji="0" lang="fr-CA" sz="4800" b="0" i="0" u="none" strike="noStrike" cap="none" spc="0" normalizeH="0" baseline="0" dirty="0">
              <a:ln>
                <a:noFill/>
              </a:ln>
              <a:solidFill>
                <a:srgbClr val="000000"/>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fr-CA" sz="2400" dirty="0" smtClean="0"/>
              <a:t>THE ECONOMIST</a:t>
            </a:r>
            <a:endParaRPr kumimoji="0" lang="fr-CA" sz="2400" b="0" i="0" u="none" strike="noStrike" cap="none" spc="0" normalizeH="0" baseline="0" dirty="0" smtClean="0">
              <a:ln>
                <a:noFill/>
              </a:ln>
              <a:solidFill>
                <a:srgbClr val="000000"/>
              </a:solidFill>
              <a:effectLst/>
              <a:uFillTx/>
              <a:sym typeface="Helvetica Light"/>
            </a:endParaRPr>
          </a:p>
        </p:txBody>
      </p:sp>
      <p:sp>
        <p:nvSpPr>
          <p:cNvPr id="14" name="ZoneTexte 13"/>
          <p:cNvSpPr txBox="1"/>
          <p:nvPr/>
        </p:nvSpPr>
        <p:spPr>
          <a:xfrm>
            <a:off x="2951017" y="4747298"/>
            <a:ext cx="14318673"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CA" sz="4000" b="0" i="0" u="none" strike="noStrike" cap="none" spc="0" normalizeH="0" baseline="0" dirty="0" smtClean="0">
                <a:ln>
                  <a:noFill/>
                </a:ln>
                <a:solidFill>
                  <a:srgbClr val="000000"/>
                </a:solidFill>
                <a:effectLst/>
                <a:uFillTx/>
                <a:latin typeface="+mn-lt"/>
                <a:ea typeface="+mn-ea"/>
                <a:cs typeface="+mn-cs"/>
                <a:sym typeface="Helvetica Light"/>
              </a:rPr>
              <a:t>L’avenir</a:t>
            </a:r>
            <a:r>
              <a:rPr kumimoji="0" lang="fr-CA" sz="4000" b="0" i="0" u="none" strike="noStrike" cap="none" spc="0" normalizeH="0" dirty="0" smtClean="0">
                <a:ln>
                  <a:noFill/>
                </a:ln>
                <a:solidFill>
                  <a:srgbClr val="000000"/>
                </a:solidFill>
                <a:effectLst/>
                <a:uFillTx/>
                <a:latin typeface="+mn-lt"/>
                <a:ea typeface="+mn-ea"/>
                <a:cs typeface="+mn-cs"/>
                <a:sym typeface="Helvetica Light"/>
              </a:rPr>
              <a:t> est fascinant… et presque tout est encore à construire… dans une perspective socialement acceptable.</a:t>
            </a:r>
          </a:p>
          <a:p>
            <a:pPr marL="0" marR="0" indent="0" algn="l" defTabSz="584200" rtl="0" fontAlgn="auto" latinLnBrk="0" hangingPunct="0">
              <a:lnSpc>
                <a:spcPct val="100000"/>
              </a:lnSpc>
              <a:spcBef>
                <a:spcPts val="0"/>
              </a:spcBef>
              <a:spcAft>
                <a:spcPts val="0"/>
              </a:spcAft>
              <a:buClrTx/>
              <a:buSzTx/>
              <a:buFontTx/>
              <a:buNone/>
              <a:tabLst/>
            </a:pPr>
            <a:endParaRPr kumimoji="0" lang="fr-CA"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58623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IVADO_Logo horizontal.png"/>
          <p:cNvPicPr>
            <a:picLocks noChangeAspect="1"/>
          </p:cNvPicPr>
          <p:nvPr/>
        </p:nvPicPr>
        <p:blipFill>
          <a:blip r:embed="rId2">
            <a:extLst/>
          </a:blip>
          <a:stretch>
            <a:fillRect/>
          </a:stretch>
        </p:blipFill>
        <p:spPr>
          <a:xfrm>
            <a:off x="7358782" y="3121777"/>
            <a:ext cx="9666436" cy="17399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4852918" y="1960363"/>
            <a:ext cx="15201854" cy="1020665"/>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endParaRPr sz="6328" b="1" dirty="0">
              <a:solidFill>
                <a:srgbClr val="FFFFFF"/>
              </a:solidFill>
              <a:latin typeface="Century Gothic"/>
              <a:sym typeface="Century Gothic"/>
            </a:endParaRPr>
          </a:p>
        </p:txBody>
      </p:sp>
      <p:sp>
        <p:nvSpPr>
          <p:cNvPr id="3" name="ZoneTexte 2"/>
          <p:cNvSpPr txBox="1"/>
          <p:nvPr/>
        </p:nvSpPr>
        <p:spPr>
          <a:xfrm>
            <a:off x="3255666" y="3539368"/>
            <a:ext cx="17100620" cy="1056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FF0000"/>
                </a:solidFill>
                <a:effectLst/>
                <a:uFillTx/>
                <a:latin typeface="+mn-lt"/>
                <a:ea typeface="+mn-ea"/>
                <a:cs typeface="+mn-cs"/>
                <a:sym typeface="Helvetica Light"/>
              </a:rPr>
              <a:t>Révolution numérique</a:t>
            </a:r>
          </a:p>
          <a:p>
            <a:pPr marL="0" marR="0" indent="0" algn="l" defTabSz="584200" rtl="0" fontAlgn="auto" latinLnBrk="0" hangingPunct="0">
              <a:lnSpc>
                <a:spcPct val="100000"/>
              </a:lnSpc>
              <a:spcBef>
                <a:spcPts val="0"/>
              </a:spcBef>
              <a:spcAft>
                <a:spcPts val="0"/>
              </a:spcAft>
              <a:buClrTx/>
              <a:buSzTx/>
              <a:buFontTx/>
              <a:buNone/>
              <a:tabLst/>
            </a:pPr>
            <a:r>
              <a:rPr lang="fr-FR" sz="3600" dirty="0" smtClean="0">
                <a:latin typeface="Algerian" panose="04020705040A02060702" pitchFamily="82" charset="0"/>
              </a:rPr>
              <a:t>	</a:t>
            </a:r>
            <a:r>
              <a:rPr lang="fr-FR" sz="3600" dirty="0" smtClean="0">
                <a:solidFill>
                  <a:schemeClr val="accent4">
                    <a:lumMod val="50000"/>
                  </a:schemeClr>
                </a:solidFill>
                <a:latin typeface="Algerian" panose="04020705040A02060702" pitchFamily="82" charset="0"/>
              </a:rPr>
              <a:t>Transformation </a:t>
            </a:r>
            <a:r>
              <a:rPr lang="fr-FR" sz="3600" dirty="0" smtClean="0">
                <a:solidFill>
                  <a:schemeClr val="accent4">
                    <a:lumMod val="50000"/>
                  </a:schemeClr>
                </a:solidFill>
                <a:latin typeface="Algerian" panose="04020705040A02060702" pitchFamily="82" charset="0"/>
              </a:rPr>
              <a:t>digitale</a:t>
            </a:r>
            <a:endParaRPr kumimoji="0" lang="fr-FR" sz="3600" b="0" i="0" u="none" strike="noStrike" cap="none" spc="0" normalizeH="0" baseline="0" dirty="0" smtClean="0">
              <a:ln>
                <a:noFill/>
              </a:ln>
              <a:solidFill>
                <a:schemeClr val="accent4">
                  <a:lumMod val="50000"/>
                </a:schemeClr>
              </a:solidFill>
              <a:effectLst/>
              <a:uFillTx/>
              <a:latin typeface="Algerian" panose="04020705040A02060702" pitchFamily="82" charset="0"/>
              <a:sym typeface="Helvetica Light"/>
            </a:endParaRPr>
          </a:p>
          <a:p>
            <a:pPr defTabSz="584200"/>
            <a:r>
              <a:rPr lang="fr-FR" sz="4000" dirty="0">
                <a:solidFill>
                  <a:schemeClr val="accent2">
                    <a:lumMod val="60000"/>
                    <a:lumOff val="40000"/>
                  </a:schemeClr>
                </a:solidFill>
                <a:latin typeface="Old English Text MT" panose="03040902040508030806" pitchFamily="66" charset="0"/>
              </a:rPr>
              <a:t>Internet des objets</a:t>
            </a:r>
          </a:p>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rgbClr val="000000"/>
                </a:solidFill>
                <a:effectLst/>
                <a:uFillTx/>
                <a:latin typeface="+mn-lt"/>
                <a:ea typeface="+mn-ea"/>
                <a:cs typeface="+mn-cs"/>
                <a:sym typeface="Helvetica Light"/>
              </a:rPr>
              <a:t>	</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4000" b="0" i="0" u="none" strike="noStrike" cap="none" spc="0" normalizeH="0" baseline="0" dirty="0" err="1" smtClean="0">
                <a:ln>
                  <a:noFill/>
                </a:ln>
                <a:solidFill>
                  <a:srgbClr val="FFC000"/>
                </a:solidFill>
                <a:effectLst/>
                <a:uFillTx/>
                <a:latin typeface="Baskerville Old Face" panose="02020602080505020303" pitchFamily="18" charset="0"/>
                <a:sym typeface="Helvetica Light"/>
              </a:rPr>
              <a:t>Big</a:t>
            </a:r>
            <a:r>
              <a:rPr kumimoji="0" lang="fr-FR" sz="4000" b="0" i="0" u="none" strike="noStrike" cap="none" spc="0" normalizeH="0" baseline="0" dirty="0" smtClean="0">
                <a:ln>
                  <a:noFill/>
                </a:ln>
                <a:solidFill>
                  <a:srgbClr val="FFC000"/>
                </a:solidFill>
                <a:effectLst/>
                <a:uFillTx/>
                <a:latin typeface="Baskerville Old Face" panose="02020602080505020303" pitchFamily="18" charset="0"/>
                <a:sym typeface="Helvetica Light"/>
              </a:rPr>
              <a:t> data</a:t>
            </a:r>
            <a:endParaRPr kumimoji="0" lang="fr-FR" sz="3600" b="0" i="0" u="none" strike="noStrike" cap="none" spc="0" normalizeH="0" baseline="0" dirty="0" smtClean="0">
              <a:ln>
                <a:noFill/>
              </a:ln>
              <a:solidFill>
                <a:srgbClr val="FFC000"/>
              </a:solidFill>
              <a:effectLst/>
              <a:uFillTx/>
              <a:latin typeface="Baskerville Old Face" panose="02020602080505020303" pitchFamily="18"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fr-FR" sz="3600" dirty="0"/>
              <a:t>	</a:t>
            </a:r>
            <a:r>
              <a:rPr lang="fr-FR" sz="3600" dirty="0" smtClean="0">
                <a:solidFill>
                  <a:schemeClr val="accent5">
                    <a:lumMod val="60000"/>
                    <a:lumOff val="40000"/>
                  </a:schemeClr>
                </a:solidFill>
              </a:rPr>
              <a:t>						</a:t>
            </a:r>
            <a:r>
              <a:rPr lang="fr-FR" sz="3600" dirty="0" smtClean="0">
                <a:solidFill>
                  <a:schemeClr val="accent5">
                    <a:lumMod val="60000"/>
                    <a:lumOff val="40000"/>
                  </a:schemeClr>
                </a:solidFill>
                <a:latin typeface="Bauhaus 93" panose="04030905020B02020C02" pitchFamily="82" charset="0"/>
              </a:rPr>
              <a:t>Révolution </a:t>
            </a:r>
            <a:r>
              <a:rPr lang="fr-FR" sz="3600" dirty="0" smtClean="0">
                <a:solidFill>
                  <a:schemeClr val="accent5">
                    <a:lumMod val="60000"/>
                    <a:lumOff val="40000"/>
                  </a:schemeClr>
                </a:solidFill>
                <a:latin typeface="Bauhaus 93" panose="04030905020B02020C02" pitchFamily="82" charset="0"/>
              </a:rPr>
              <a:t>internet</a:t>
            </a:r>
            <a:r>
              <a:rPr kumimoji="0" lang="fr-FR" sz="3600" b="0" i="0" u="none" strike="noStrike" cap="none" spc="0" normalizeH="0" baseline="0" dirty="0" smtClean="0">
                <a:ln>
                  <a:noFill/>
                </a:ln>
                <a:solidFill>
                  <a:schemeClr val="accent5">
                    <a:lumMod val="60000"/>
                    <a:lumOff val="40000"/>
                  </a:schemeClr>
                </a:solidFill>
                <a:effectLst/>
                <a:uFillTx/>
                <a:latin typeface="Bauhaus 93" panose="04030905020B02020C02" pitchFamily="82" charset="0"/>
                <a:sym typeface="Helvetica Light"/>
              </a:rPr>
              <a:t> </a:t>
            </a:r>
          </a:p>
          <a:p>
            <a:pPr marL="0" marR="0" indent="0" algn="l" defTabSz="584200" rtl="0" fontAlgn="auto" latinLnBrk="0" hangingPunct="0">
              <a:lnSpc>
                <a:spcPct val="100000"/>
              </a:lnSpc>
              <a:spcBef>
                <a:spcPts val="0"/>
              </a:spcBef>
              <a:spcAft>
                <a:spcPts val="0"/>
              </a:spcAft>
              <a:buClrTx/>
              <a:buSzTx/>
              <a:buFontTx/>
              <a:buNone/>
              <a:tabLst/>
            </a:pPr>
            <a:r>
              <a:rPr lang="fr-FR" sz="3600" dirty="0" smtClean="0">
                <a:solidFill>
                  <a:schemeClr val="accent5">
                    <a:lumMod val="60000"/>
                    <a:lumOff val="40000"/>
                  </a:schemeClr>
                </a:solidFill>
              </a:rPr>
              <a:t>			</a:t>
            </a:r>
            <a:r>
              <a:rPr lang="fr-FR" sz="3600" dirty="0" smtClean="0">
                <a:solidFill>
                  <a:schemeClr val="accent1">
                    <a:lumMod val="60000"/>
                    <a:lumOff val="40000"/>
                  </a:schemeClr>
                </a:solidFill>
                <a:latin typeface="Berlin Sans FB" panose="020E0602020502020306" pitchFamily="34" charset="0"/>
              </a:rPr>
              <a:t>Intelligence </a:t>
            </a:r>
            <a:r>
              <a:rPr lang="fr-FR" sz="3600" dirty="0" smtClean="0">
                <a:solidFill>
                  <a:schemeClr val="accent1">
                    <a:lumMod val="60000"/>
                    <a:lumOff val="40000"/>
                  </a:schemeClr>
                </a:solidFill>
                <a:latin typeface="Berlin Sans FB" panose="020E0602020502020306" pitchFamily="34" charset="0"/>
              </a:rPr>
              <a:t>artificielle</a:t>
            </a:r>
          </a:p>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chemeClr val="accent6"/>
                </a:solidFill>
                <a:effectLst/>
                <a:uFillTx/>
                <a:latin typeface="BatangChe" panose="02030609000101010101" pitchFamily="49" charset="-127"/>
                <a:ea typeface="BatangChe" panose="02030609000101010101" pitchFamily="49" charset="-127"/>
                <a:sym typeface="Helvetica Light"/>
              </a:rPr>
              <a:t>		Mutation </a:t>
            </a:r>
            <a:r>
              <a:rPr kumimoji="0" lang="fr-FR" sz="3600" b="0" i="0" u="none" strike="noStrike" cap="none" spc="0" normalizeH="0" baseline="0" dirty="0" smtClean="0">
                <a:ln>
                  <a:noFill/>
                </a:ln>
                <a:solidFill>
                  <a:schemeClr val="accent6"/>
                </a:solidFill>
                <a:effectLst/>
                <a:uFillTx/>
                <a:latin typeface="BatangChe" panose="02030609000101010101" pitchFamily="49" charset="-127"/>
                <a:ea typeface="BatangChe" panose="02030609000101010101" pitchFamily="49" charset="-127"/>
                <a:sym typeface="Helvetica Light"/>
              </a:rPr>
              <a:t>numérique</a:t>
            </a:r>
          </a:p>
          <a:p>
            <a:pPr marL="0" marR="0" indent="0" algn="l" defTabSz="584200" rtl="0" fontAlgn="auto" latinLnBrk="0" hangingPunct="0">
              <a:lnSpc>
                <a:spcPct val="100000"/>
              </a:lnSpc>
              <a:spcBef>
                <a:spcPts val="0"/>
              </a:spcBef>
              <a:spcAft>
                <a:spcPts val="0"/>
              </a:spcAft>
              <a:buClrTx/>
              <a:buSzTx/>
              <a:buFontTx/>
              <a:buNone/>
              <a:tabLst/>
            </a:pPr>
            <a:r>
              <a:rPr lang="fr-FR" sz="3600" dirty="0" smtClean="0"/>
              <a:t>	</a:t>
            </a:r>
            <a:r>
              <a:rPr lang="fr-FR" sz="4000" dirty="0" smtClean="0">
                <a:solidFill>
                  <a:schemeClr val="accent4"/>
                </a:solidFill>
                <a:latin typeface="Book Antiqua" panose="02040602050305030304" pitchFamily="18" charset="0"/>
              </a:rPr>
              <a:t>Industrie 4.0													</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4800" b="0" i="0" u="none" strike="noStrike" cap="none" spc="0" normalizeH="0" baseline="0" dirty="0" smtClean="0">
                <a:ln>
                  <a:noFill/>
                </a:ln>
                <a:solidFill>
                  <a:srgbClr val="FF0066"/>
                </a:solidFill>
                <a:effectLst/>
                <a:uFillTx/>
                <a:latin typeface="Chiller" panose="04020404031007020602" pitchFamily="82" charset="0"/>
                <a:sym typeface="Helvetica Light"/>
              </a:rPr>
              <a:t>Révolution</a:t>
            </a:r>
            <a:r>
              <a:rPr kumimoji="0" lang="fr-FR" sz="4800" b="0" i="0" u="none" strike="noStrike" cap="none" spc="0" normalizeH="0" dirty="0" smtClean="0">
                <a:ln>
                  <a:noFill/>
                </a:ln>
                <a:solidFill>
                  <a:srgbClr val="FF0066"/>
                </a:solidFill>
                <a:effectLst/>
                <a:uFillTx/>
                <a:latin typeface="Chiller" panose="04020404031007020602" pitchFamily="82" charset="0"/>
                <a:sym typeface="Helvetica Light"/>
              </a:rPr>
              <a:t> informationnelle</a:t>
            </a:r>
            <a:endParaRPr kumimoji="0" lang="fr-FR" sz="4000" b="0" i="0" u="none" strike="noStrike" cap="none" spc="0" normalizeH="0" dirty="0" smtClean="0">
              <a:ln>
                <a:noFill/>
              </a:ln>
              <a:solidFill>
                <a:srgbClr val="FF0066"/>
              </a:solidFill>
              <a:effectLst/>
              <a:uFillTx/>
              <a:latin typeface="Chiller" panose="04020404031007020602" pitchFamily="82" charset="0"/>
              <a:sym typeface="Helvetica Light"/>
            </a:endParaRPr>
          </a:p>
          <a:p>
            <a:pPr defTabSz="584200"/>
            <a:r>
              <a:rPr lang="fr-FR" sz="3600" baseline="0" dirty="0"/>
              <a:t>	</a:t>
            </a:r>
            <a:r>
              <a:rPr lang="fr-FR" sz="3600" baseline="0" dirty="0" smtClean="0"/>
              <a:t>													</a:t>
            </a:r>
            <a:r>
              <a:rPr lang="fr-FR" sz="4000" dirty="0">
                <a:solidFill>
                  <a:schemeClr val="accent4"/>
                </a:solidFill>
                <a:latin typeface="Harlow Solid Italic" panose="04030604020F02020D02" pitchFamily="82" charset="0"/>
              </a:rPr>
              <a:t>Économie numérique</a:t>
            </a:r>
            <a:endParaRPr lang="fr-FR" sz="3600" dirty="0">
              <a:solidFill>
                <a:schemeClr val="accent4"/>
              </a:solidFill>
              <a:latin typeface="Harlow Solid Italic" panose="04030604020F02020D02" pitchFamily="82" charset="0"/>
            </a:endParaRP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4000" b="0" i="0" u="none" strike="noStrike" cap="none" spc="0" normalizeH="0" baseline="0" dirty="0" smtClean="0">
                <a:ln>
                  <a:noFill/>
                </a:ln>
                <a:solidFill>
                  <a:srgbClr val="0070C0"/>
                </a:solidFill>
                <a:effectLst/>
                <a:uFillTx/>
                <a:latin typeface="Harlow Solid Italic" panose="04030604020F02020D02" pitchFamily="82" charset="0"/>
                <a:sym typeface="Helvetica Light"/>
              </a:rPr>
              <a:t>Data</a:t>
            </a:r>
            <a:r>
              <a:rPr kumimoji="0" lang="fr-FR" sz="4000" b="0" i="0" u="none" strike="noStrike" cap="none" spc="0" normalizeH="0" dirty="0" smtClean="0">
                <a:ln>
                  <a:noFill/>
                </a:ln>
                <a:solidFill>
                  <a:srgbClr val="0070C0"/>
                </a:solidFill>
                <a:effectLst/>
                <a:uFillTx/>
                <a:latin typeface="Harlow Solid Italic" panose="04030604020F02020D02" pitchFamily="82" charset="0"/>
                <a:sym typeface="Helvetica Light"/>
              </a:rPr>
              <a:t> </a:t>
            </a:r>
            <a:r>
              <a:rPr kumimoji="0" lang="fr-FR" sz="4000" b="0" i="0" u="none" strike="noStrike" cap="none" spc="0" normalizeH="0" dirty="0" err="1" smtClean="0">
                <a:ln>
                  <a:noFill/>
                </a:ln>
                <a:solidFill>
                  <a:srgbClr val="0070C0"/>
                </a:solidFill>
                <a:effectLst/>
                <a:uFillTx/>
                <a:latin typeface="Harlow Solid Italic" panose="04030604020F02020D02" pitchFamily="82" charset="0"/>
                <a:sym typeface="Helvetica Light"/>
              </a:rPr>
              <a:t>analytics</a:t>
            </a:r>
            <a:endParaRPr kumimoji="0" lang="fr-FR" sz="4000" b="0" i="0" u="none" strike="noStrike" cap="none" spc="0" normalizeH="0" dirty="0" smtClean="0">
              <a:ln>
                <a:noFill/>
              </a:ln>
              <a:solidFill>
                <a:srgbClr val="0070C0"/>
              </a:solidFill>
              <a:effectLst/>
              <a:uFillTx/>
              <a:latin typeface="Harlow Solid Italic" panose="04030604020F02020D02" pitchFamily="82"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fr-FR" sz="3600" dirty="0" smtClean="0">
                <a:solidFill>
                  <a:schemeClr val="accent5"/>
                </a:solidFill>
                <a:latin typeface="Comic Sans MS" panose="030F0702030302020204" pitchFamily="66" charset="0"/>
              </a:rPr>
              <a:t>Intelligence numérique</a:t>
            </a:r>
          </a:p>
          <a:p>
            <a:pPr marL="0" marR="0" indent="0"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dirty="0" smtClean="0">
                <a:ln>
                  <a:noFill/>
                </a:ln>
                <a:solidFill>
                  <a:srgbClr val="000000"/>
                </a:solidFill>
                <a:effectLst/>
                <a:uFillTx/>
                <a:latin typeface="+mn-lt"/>
                <a:ea typeface="+mn-ea"/>
                <a:cs typeface="+mn-cs"/>
                <a:sym typeface="Helvetica Light"/>
              </a:rPr>
              <a:t>												</a:t>
            </a:r>
            <a:r>
              <a:rPr kumimoji="0" lang="fr-FR" sz="3600" b="0" i="0" u="none" strike="noStrike" cap="none" spc="0" normalizeH="0" dirty="0" err="1" smtClean="0">
                <a:ln>
                  <a:noFill/>
                </a:ln>
                <a:solidFill>
                  <a:schemeClr val="accent6">
                    <a:lumMod val="75000"/>
                  </a:schemeClr>
                </a:solidFill>
                <a:effectLst/>
                <a:uFillTx/>
                <a:latin typeface="Goudy Stout" panose="0202090407030B020401" pitchFamily="18" charset="0"/>
                <a:sym typeface="Helvetica Light"/>
              </a:rPr>
              <a:t>Deep</a:t>
            </a:r>
            <a:r>
              <a:rPr kumimoji="0" lang="fr-FR" sz="3600" b="0" i="0" u="none" strike="noStrike" cap="none" spc="0" normalizeH="0" dirty="0" smtClean="0">
                <a:ln>
                  <a:noFill/>
                </a:ln>
                <a:solidFill>
                  <a:schemeClr val="accent6">
                    <a:lumMod val="75000"/>
                  </a:schemeClr>
                </a:solidFill>
                <a:effectLst/>
                <a:uFillTx/>
                <a:latin typeface="Goudy Stout" panose="0202090407030B020401" pitchFamily="18" charset="0"/>
                <a:sym typeface="Helvetica Light"/>
              </a:rPr>
              <a:t> Learning</a:t>
            </a:r>
          </a:p>
          <a:p>
            <a:pPr marL="0" marR="0" indent="0" algn="l" defTabSz="584200" rtl="0" fontAlgn="auto" latinLnBrk="0" hangingPunct="0">
              <a:lnSpc>
                <a:spcPct val="100000"/>
              </a:lnSpc>
              <a:spcBef>
                <a:spcPts val="0"/>
              </a:spcBef>
              <a:spcAft>
                <a:spcPts val="0"/>
              </a:spcAft>
              <a:buClrTx/>
              <a:buSzTx/>
              <a:buFontTx/>
              <a:buNone/>
              <a:tabLst/>
            </a:pPr>
            <a:r>
              <a:rPr lang="fr-FR" sz="3600" dirty="0" smtClean="0"/>
              <a:t>					</a:t>
            </a:r>
            <a:r>
              <a:rPr lang="fr-FR" sz="3600" dirty="0" smtClean="0">
                <a:solidFill>
                  <a:schemeClr val="accent6"/>
                </a:solidFill>
                <a:latin typeface="Gill Sans Ultra Bold Condensed" panose="020B0A06020104020203" pitchFamily="34" charset="0"/>
              </a:rPr>
              <a:t>Intelligence </a:t>
            </a:r>
            <a:r>
              <a:rPr lang="fr-FR" sz="3600" dirty="0" smtClean="0">
                <a:solidFill>
                  <a:schemeClr val="accent6"/>
                </a:solidFill>
                <a:latin typeface="Gill Sans Ultra Bold Condensed" panose="020B0A06020104020203" pitchFamily="34" charset="0"/>
              </a:rPr>
              <a:t>d’affaires</a:t>
            </a:r>
          </a:p>
          <a:p>
            <a:pPr defTabSz="584200"/>
            <a:r>
              <a:rPr kumimoji="0" lang="fr-FR" sz="3600" b="0" i="0" u="none" strike="noStrike" cap="none" spc="0" normalizeH="0" dirty="0" smtClean="0">
                <a:ln>
                  <a:noFill/>
                </a:ln>
                <a:solidFill>
                  <a:srgbClr val="000000"/>
                </a:solidFill>
                <a:effectLst/>
                <a:uFillTx/>
                <a:latin typeface="+mn-lt"/>
                <a:ea typeface="+mn-ea"/>
                <a:cs typeface="+mn-cs"/>
                <a:sym typeface="Helvetica Light"/>
              </a:rPr>
              <a:t>												</a:t>
            </a:r>
            <a:r>
              <a:rPr lang="fr-FR" sz="3600" dirty="0">
                <a:solidFill>
                  <a:srgbClr val="00B0F0"/>
                </a:solidFill>
                <a:latin typeface="Arial Black" panose="020B0A04020102020204" pitchFamily="34" charset="0"/>
              </a:rPr>
              <a:t>Révolution informationnelle</a:t>
            </a:r>
          </a:p>
          <a:p>
            <a:pPr marL="0" marR="0" indent="0" algn="ctr" defTabSz="584200" rtl="0" fontAlgn="auto" latinLnBrk="0" hangingPunct="0">
              <a:lnSpc>
                <a:spcPct val="100000"/>
              </a:lnSpc>
              <a:spcBef>
                <a:spcPts val="0"/>
              </a:spcBef>
              <a:spcAft>
                <a:spcPts val="0"/>
              </a:spcAft>
              <a:buClrTx/>
              <a:buSzTx/>
              <a:buFontTx/>
              <a:buNone/>
              <a:tabLst/>
            </a:pPr>
            <a:r>
              <a:rPr lang="fr-FR" sz="3600" dirty="0" smtClean="0">
                <a:solidFill>
                  <a:schemeClr val="accent4">
                    <a:lumMod val="75000"/>
                  </a:schemeClr>
                </a:solidFill>
                <a:latin typeface="Courier New" panose="02070309020205020404" pitchFamily="49" charset="0"/>
                <a:cs typeface="Courier New" panose="02070309020205020404" pitchFamily="49" charset="0"/>
              </a:rPr>
              <a:t>Économie du savoir</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dirty="0" smtClean="0">
                <a:ln>
                  <a:noFill/>
                </a:ln>
                <a:solidFill>
                  <a:schemeClr val="accent4">
                    <a:lumMod val="75000"/>
                  </a:schemeClr>
                </a:solidFill>
                <a:effectLst/>
                <a:uFillTx/>
                <a:sym typeface="Helvetica Light"/>
              </a:rPr>
              <a:t>			</a:t>
            </a:r>
            <a:r>
              <a:rPr kumimoji="0" lang="fr-FR" sz="3600" b="0" i="0" u="none" strike="noStrike" cap="none" spc="0" normalizeH="0" dirty="0" smtClean="0">
                <a:ln>
                  <a:noFill/>
                </a:ln>
                <a:solidFill>
                  <a:srgbClr val="FF0000"/>
                </a:solidFill>
                <a:effectLst/>
                <a:uFillTx/>
                <a:latin typeface="Cooper Black" panose="0208090404030B020404" pitchFamily="18" charset="0"/>
                <a:sym typeface="Helvetica Light"/>
              </a:rPr>
              <a:t>Manufacturier innovant</a:t>
            </a:r>
            <a:endParaRPr kumimoji="0" lang="fr-FR" sz="3600" b="0" i="0" u="none" strike="noStrike" cap="none" spc="0" normalizeH="0" dirty="0" smtClean="0">
              <a:ln>
                <a:noFill/>
              </a:ln>
              <a:solidFill>
                <a:srgbClr val="FF0000"/>
              </a:solidFill>
              <a:effectLst/>
              <a:uFillTx/>
              <a:latin typeface="Cooper Black" panose="0208090404030B020404" pitchFamily="18"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fr-CA"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ZoneTexte 3"/>
          <p:cNvSpPr txBox="1"/>
          <p:nvPr/>
        </p:nvSpPr>
        <p:spPr>
          <a:xfrm>
            <a:off x="1582615" y="991198"/>
            <a:ext cx="9823939"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5400" b="0" i="0" u="none" strike="noStrike" cap="none" spc="0" normalizeH="0" baseline="0" dirty="0" smtClean="0">
                <a:ln>
                  <a:noFill/>
                </a:ln>
                <a:solidFill>
                  <a:schemeClr val="bg1"/>
                </a:solidFill>
                <a:effectLst/>
                <a:uFillTx/>
                <a:latin typeface="+mn-lt"/>
                <a:ea typeface="+mn-ea"/>
                <a:cs typeface="+mn-cs"/>
                <a:sym typeface="Helvetica Light"/>
              </a:rPr>
              <a:t>Le numérique et quoi encore? </a:t>
            </a:r>
            <a:endParaRPr kumimoji="0" lang="fr-CA" sz="54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165248344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Au-delà des mots: </a:t>
            </a:r>
            <a:r>
              <a:rPr lang="fr-FR" sz="6328" b="1" dirty="0" smtClean="0">
                <a:solidFill>
                  <a:srgbClr val="FFFFFF"/>
                </a:solidFill>
                <a:latin typeface="Century Gothic"/>
                <a:sym typeface="Century Gothic"/>
              </a:rPr>
              <a:t>les déterminants</a:t>
            </a:r>
            <a:endParaRPr sz="6328" b="1" dirty="0">
              <a:solidFill>
                <a:srgbClr val="FFFFFF"/>
              </a:solidFill>
              <a:latin typeface="Century Gothic"/>
              <a:sym typeface="Century Gothic"/>
            </a:endParaRPr>
          </a:p>
        </p:txBody>
      </p:sp>
      <p:sp>
        <p:nvSpPr>
          <p:cNvPr id="2" name="ZoneTexte 1"/>
          <p:cNvSpPr txBox="1"/>
          <p:nvPr/>
        </p:nvSpPr>
        <p:spPr>
          <a:xfrm>
            <a:off x="2532184" y="4975355"/>
            <a:ext cx="14665569" cy="68121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fr-FR" sz="4000" dirty="0" smtClean="0">
                <a:solidFill>
                  <a:schemeClr val="tx1"/>
                </a:solidFill>
              </a:rPr>
              <a:t>Capacité des ordinateurs: Loi de </a:t>
            </a:r>
            <a:r>
              <a:rPr lang="fr-FR" sz="4000" dirty="0" smtClean="0">
                <a:solidFill>
                  <a:schemeClr val="tx1"/>
                </a:solidFill>
              </a:rPr>
              <a:t>Moore +GPU</a:t>
            </a:r>
            <a:endParaRPr lang="fr-FR" sz="4000" dirty="0" smtClean="0">
              <a:solidFill>
                <a:schemeClr val="tx1"/>
              </a:solidFill>
            </a:endParaRPr>
          </a:p>
          <a:p>
            <a:pPr lvl="1" indent="0" algn="l" defTabSz="584200"/>
            <a:r>
              <a:rPr lang="fr-FR" sz="4000" dirty="0" smtClean="0">
                <a:solidFill>
                  <a:schemeClr val="tx1"/>
                </a:solidFill>
              </a:rPr>
              <a:t>		2</a:t>
            </a:r>
            <a:r>
              <a:rPr kumimoji="0" lang="fr-FR" sz="4000" b="0" i="0" u="none" strike="noStrike" cap="none" spc="0" normalizeH="0" baseline="0" dirty="0" smtClean="0">
                <a:ln>
                  <a:noFill/>
                </a:ln>
                <a:solidFill>
                  <a:schemeClr val="tx1"/>
                </a:solidFill>
                <a:effectLst/>
                <a:uFillTx/>
                <a:sym typeface="Helvetica Light"/>
              </a:rPr>
              <a:t> </a:t>
            </a:r>
            <a:r>
              <a:rPr kumimoji="0" lang="fr-FR" sz="4000" b="0" i="0" u="none" strike="noStrike" cap="none" spc="0" normalizeH="0" baseline="0" dirty="0" smtClean="0">
                <a:ln>
                  <a:noFill/>
                </a:ln>
                <a:solidFill>
                  <a:schemeClr val="tx1"/>
                </a:solidFill>
                <a:effectLst/>
                <a:uFillTx/>
                <a:sym typeface="Helvetica Light"/>
              </a:rPr>
              <a:t>x plus puissant</a:t>
            </a:r>
            <a:r>
              <a:rPr kumimoji="0" lang="fr-FR" sz="4000" b="0" i="0" u="none" strike="noStrike" cap="none" spc="0" normalizeH="0" dirty="0" smtClean="0">
                <a:ln>
                  <a:noFill/>
                </a:ln>
                <a:solidFill>
                  <a:schemeClr val="tx1"/>
                </a:solidFill>
                <a:effectLst/>
                <a:uFillTx/>
                <a:sym typeface="Helvetica Light"/>
              </a:rPr>
              <a:t> par 1,5 </a:t>
            </a:r>
            <a:r>
              <a:rPr kumimoji="0" lang="fr-FR" sz="4000" b="0" i="0" u="none" strike="noStrike" cap="none" spc="0" normalizeH="0" dirty="0" smtClean="0">
                <a:ln>
                  <a:noFill/>
                </a:ln>
                <a:solidFill>
                  <a:schemeClr val="tx1"/>
                </a:solidFill>
                <a:effectLst/>
                <a:uFillTx/>
                <a:sym typeface="Helvetica Light"/>
              </a:rPr>
              <a:t>année au même coût</a:t>
            </a:r>
            <a:endParaRPr kumimoji="0" lang="fr-FR" sz="4000" b="0" i="0" u="none" strike="noStrike" cap="none" spc="0" normalizeH="0" dirty="0" smtClean="0">
              <a:ln>
                <a:noFill/>
              </a:ln>
              <a:solidFill>
                <a:schemeClr val="tx1"/>
              </a:solidFill>
              <a:effectLst/>
              <a:uFillTx/>
              <a:sym typeface="Helvetica Light"/>
            </a:endParaRPr>
          </a:p>
          <a:p>
            <a:pPr lvl="3" indent="0" algn="l" defTabSz="584200"/>
            <a:r>
              <a:rPr lang="fr-FR" sz="4000" dirty="0" smtClean="0">
                <a:solidFill>
                  <a:schemeClr val="tx1"/>
                </a:solidFill>
              </a:rPr>
              <a:t>				10 </a:t>
            </a:r>
            <a:r>
              <a:rPr lang="fr-FR" sz="4000" dirty="0" smtClean="0">
                <a:solidFill>
                  <a:schemeClr val="tx1"/>
                </a:solidFill>
              </a:rPr>
              <a:t>ans: facteur 100</a:t>
            </a:r>
          </a:p>
          <a:p>
            <a:pPr marR="0" algn="l" defTabSz="584200" rtl="0" fontAlgn="auto" latinLnBrk="0" hangingPunct="0">
              <a:lnSpc>
                <a:spcPct val="100000"/>
              </a:lnSpc>
              <a:spcBef>
                <a:spcPts val="0"/>
              </a:spcBef>
              <a:spcAft>
                <a:spcPts val="0"/>
              </a:spcAft>
              <a:buClrTx/>
              <a:buSzTx/>
              <a:tabLst/>
            </a:pPr>
            <a:r>
              <a:rPr kumimoji="0" lang="fr-FR" sz="4000" b="0" i="0" u="none" strike="noStrike" cap="none" spc="0" normalizeH="0" baseline="0" dirty="0" smtClean="0">
                <a:ln>
                  <a:noFill/>
                </a:ln>
                <a:solidFill>
                  <a:schemeClr val="tx1"/>
                </a:solidFill>
                <a:effectLst/>
                <a:uFillTx/>
                <a:sym typeface="Helvetica Light"/>
              </a:rPr>
              <a:t>				20 </a:t>
            </a:r>
            <a:r>
              <a:rPr kumimoji="0" lang="fr-FR" sz="4000" b="0" i="0" u="none" strike="noStrike" cap="none" spc="0" normalizeH="0" baseline="0" dirty="0" smtClean="0">
                <a:ln>
                  <a:noFill/>
                </a:ln>
                <a:solidFill>
                  <a:schemeClr val="tx1"/>
                </a:solidFill>
                <a:effectLst/>
                <a:uFillTx/>
                <a:sym typeface="Helvetica Light"/>
              </a:rPr>
              <a:t>ans: facteur 10000</a:t>
            </a:r>
          </a:p>
          <a:p>
            <a:pPr marL="0" marR="0" indent="0" algn="l" defTabSz="584200" rtl="0" fontAlgn="auto" latinLnBrk="0" hangingPunct="0">
              <a:lnSpc>
                <a:spcPct val="100000"/>
              </a:lnSpc>
              <a:spcBef>
                <a:spcPts val="0"/>
              </a:spcBef>
              <a:spcAft>
                <a:spcPts val="0"/>
              </a:spcAft>
              <a:buClrTx/>
              <a:buSzTx/>
              <a:buFontTx/>
              <a:buNone/>
              <a:tabLst/>
            </a:pPr>
            <a:endParaRPr lang="fr-FR" sz="4000" dirty="0" smtClean="0">
              <a:solidFill>
                <a:schemeClr val="tx1"/>
              </a:solidFill>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fr-FR" sz="4000" dirty="0" smtClean="0">
                <a:solidFill>
                  <a:schemeClr val="tx1"/>
                </a:solidFill>
              </a:rPr>
              <a:t>R</a:t>
            </a:r>
            <a:r>
              <a:rPr lang="fr-FR" sz="4000" dirty="0" smtClean="0">
                <a:solidFill>
                  <a:schemeClr val="tx1"/>
                </a:solidFill>
              </a:rPr>
              <a:t>éseaux de télécommunication: </a:t>
            </a:r>
            <a:r>
              <a:rPr lang="fr-FR" sz="4000" dirty="0" smtClean="0">
                <a:solidFill>
                  <a:schemeClr val="tx1"/>
                </a:solidFill>
              </a:rPr>
              <a:t>croissance exponentielle des </a:t>
            </a:r>
            <a:r>
              <a:rPr lang="fr-FR" sz="4000" dirty="0" smtClean="0">
                <a:solidFill>
                  <a:schemeClr val="tx1"/>
                </a:solidFill>
              </a:rPr>
              <a:t>capacités des réseaux </a:t>
            </a:r>
            <a:r>
              <a:rPr lang="fr-FR" sz="4000" dirty="0" smtClean="0">
                <a:solidFill>
                  <a:schemeClr val="tx1"/>
                </a:solidFill>
              </a:rPr>
              <a:t>(vitesse, largeur de bande, </a:t>
            </a:r>
            <a:r>
              <a:rPr lang="fr-FR" sz="4000" dirty="0" smtClean="0">
                <a:solidFill>
                  <a:schemeClr val="tx1"/>
                </a:solidFill>
              </a:rPr>
              <a:t>stockage, etc.)</a:t>
            </a:r>
            <a:endParaRPr lang="fr-FR" sz="4000" dirty="0" smtClean="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fr-FR" sz="4000" dirty="0">
              <a:solidFill>
                <a:schemeClr val="tx1"/>
              </a:solidFill>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fr-FR" sz="4000" dirty="0" smtClean="0">
                <a:solidFill>
                  <a:schemeClr val="tx1"/>
                </a:solidFill>
              </a:rPr>
              <a:t>Génie logiciel: programmation flexible, système embarqué</a:t>
            </a:r>
            <a:endParaRPr lang="fr-FR" sz="40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fr-CA" sz="3600" b="0"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285435676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et </a:t>
            </a:r>
            <a:r>
              <a:rPr lang="fr-FR" sz="6328" b="1" dirty="0" smtClean="0">
                <a:solidFill>
                  <a:srgbClr val="FFFFFF"/>
                </a:solidFill>
                <a:latin typeface="Century Gothic"/>
                <a:sym typeface="Century Gothic"/>
              </a:rPr>
              <a:t>les données…</a:t>
            </a:r>
            <a:endParaRPr sz="6328" b="1" dirty="0">
              <a:solidFill>
                <a:srgbClr val="FFFFFF"/>
              </a:solidFill>
              <a:latin typeface="Century Gothic"/>
              <a:sym typeface="Century Gothic"/>
            </a:endParaRPr>
          </a:p>
        </p:txBody>
      </p:sp>
      <p:sp>
        <p:nvSpPr>
          <p:cNvPr id="2" name="ZoneTexte 1"/>
          <p:cNvSpPr txBox="1"/>
          <p:nvPr/>
        </p:nvSpPr>
        <p:spPr>
          <a:xfrm>
            <a:off x="1875255" y="3836621"/>
            <a:ext cx="14665569" cy="8597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fr-FR" sz="6000" dirty="0" smtClean="0">
                <a:solidFill>
                  <a:srgbClr val="C00000"/>
                </a:solidFill>
              </a:rPr>
              <a:t>Numérisation du monde </a:t>
            </a:r>
            <a:r>
              <a:rPr lang="fr-FR" sz="6000" dirty="0" smtClean="0">
                <a:solidFill>
                  <a:srgbClr val="C00000"/>
                </a:solidFill>
              </a:rPr>
              <a:t>physique en un monde virtuel</a:t>
            </a:r>
          </a:p>
          <a:p>
            <a:pPr marL="0" marR="0" indent="0" algn="l" defTabSz="584200" rtl="0" fontAlgn="auto" latinLnBrk="0" hangingPunct="0">
              <a:lnSpc>
                <a:spcPct val="100000"/>
              </a:lnSpc>
              <a:spcBef>
                <a:spcPts val="0"/>
              </a:spcBef>
              <a:spcAft>
                <a:spcPts val="0"/>
              </a:spcAft>
              <a:buClrTx/>
              <a:buSzTx/>
              <a:buFontTx/>
              <a:buNone/>
              <a:tabLst/>
            </a:pPr>
            <a:endParaRPr lang="fr-FR" sz="3600" dirty="0">
              <a:solidFill>
                <a:schemeClr val="tx1"/>
              </a:solidFill>
            </a:endParaRPr>
          </a:p>
          <a:p>
            <a:pPr algn="l" defTabSz="584200"/>
            <a:r>
              <a:rPr lang="en-US" sz="3600" i="1" dirty="0"/>
              <a:t>A few years ago, [IDC] made headlines by predicting that the total amount of digital data created worldwide would mushroom from 4.4 zettabytes in 2013 to </a:t>
            </a:r>
            <a:r>
              <a:rPr lang="en-US" sz="3600" i="1" dirty="0">
                <a:hlinkClick r:id="rId2"/>
              </a:rPr>
              <a:t>44 zettabytes by 2020</a:t>
            </a:r>
            <a:r>
              <a:rPr lang="en-US" sz="3600" i="1" dirty="0"/>
              <a:t>. Now, IDC believes that by 2025 the total will hit 180 zettabytes. The astounding growth comes from both the number of devices generating data as well as the number of sensors in each device… approximately 11 billion devices connect to the Internet now. The figure is expected to nearly triple to 30 billion by 2020 and then nearly triple again to 80 billion five years later.</a:t>
            </a:r>
            <a:endParaRPr lang="fr-FR" sz="3600" i="1" dirty="0" smtClean="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endParaRPr lang="fr-FR" sz="3600" dirty="0">
              <a:solidFill>
                <a:schemeClr val="tx1"/>
              </a:solidFill>
            </a:endParaRPr>
          </a:p>
          <a:p>
            <a:pPr marL="0" marR="0" indent="0" algn="l" defTabSz="584200" rtl="0" fontAlgn="auto" latinLnBrk="0" hangingPunct="0">
              <a:lnSpc>
                <a:spcPct val="100000"/>
              </a:lnSpc>
              <a:spcBef>
                <a:spcPts val="0"/>
              </a:spcBef>
              <a:spcAft>
                <a:spcPts val="0"/>
              </a:spcAft>
              <a:buClrTx/>
              <a:buSzTx/>
              <a:buFontTx/>
              <a:buNone/>
              <a:tabLst/>
            </a:pPr>
            <a:r>
              <a:rPr lang="fr-FR" sz="3600" dirty="0" smtClean="0">
                <a:solidFill>
                  <a:schemeClr val="tx1"/>
                </a:solidFill>
              </a:rPr>
              <a:t>Siemens: 200G </a:t>
            </a:r>
            <a:r>
              <a:rPr lang="fr-FR" sz="3600" dirty="0" smtClean="0">
                <a:solidFill>
                  <a:schemeClr val="tx1"/>
                </a:solidFill>
              </a:rPr>
              <a:t>capteurs en </a:t>
            </a:r>
            <a:r>
              <a:rPr lang="fr-FR" sz="3600" dirty="0" smtClean="0">
                <a:solidFill>
                  <a:schemeClr val="tx1"/>
                </a:solidFill>
              </a:rPr>
              <a:t>2022</a:t>
            </a:r>
            <a:endParaRPr lang="fr-FR" sz="36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fr-CA" sz="3600" b="0" i="0" u="none" strike="noStrike" cap="none" spc="0" normalizeH="0" baseline="0" dirty="0">
              <a:ln>
                <a:noFill/>
              </a:ln>
              <a:solidFill>
                <a:schemeClr val="tx1"/>
              </a:solidFill>
              <a:effectLst/>
              <a:uFillTx/>
              <a:latin typeface="+mn-lt"/>
              <a:ea typeface="+mn-ea"/>
              <a:cs typeface="+mn-cs"/>
              <a:sym typeface="Helvetica Ligh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588" y="4589314"/>
            <a:ext cx="6447553" cy="6267021"/>
          </a:xfrm>
          <a:prstGeom prst="rect">
            <a:avLst/>
          </a:prstGeom>
        </p:spPr>
      </p:pic>
    </p:spTree>
    <p:extLst>
      <p:ext uri="{BB962C8B-B14F-4D97-AF65-F5344CB8AC3E}">
        <p14:creationId xmlns:p14="http://schemas.microsoft.com/office/powerpoint/2010/main" val="22055730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04918" y="1960363"/>
            <a:ext cx="15201854" cy="1020665"/>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Pourquoi </a:t>
            </a:r>
            <a:r>
              <a:rPr lang="fr-FR" sz="6328" b="1" dirty="0" smtClean="0">
                <a:solidFill>
                  <a:srgbClr val="FFFFFF"/>
                </a:solidFill>
                <a:latin typeface="Century Gothic"/>
                <a:sym typeface="Century Gothic"/>
              </a:rPr>
              <a:t>cette révolution aujourd’hui</a:t>
            </a:r>
            <a:r>
              <a:rPr lang="fr-FR" sz="6328" b="1" dirty="0" smtClean="0">
                <a:solidFill>
                  <a:srgbClr val="FFFFFF"/>
                </a:solidFill>
                <a:latin typeface="Century Gothic"/>
                <a:sym typeface="Century Gothic"/>
              </a:rPr>
              <a:t>?</a:t>
            </a:r>
            <a:endParaRPr sz="6328" b="1" dirty="0">
              <a:solidFill>
                <a:srgbClr val="FFFFFF"/>
              </a:solidFill>
              <a:latin typeface="Century Gothic"/>
              <a:sym typeface="Century Gothic"/>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87" y="3711191"/>
            <a:ext cx="12762035" cy="9723455"/>
          </a:xfrm>
          <a:prstGeom prst="rect">
            <a:avLst/>
          </a:prstGeom>
        </p:spPr>
      </p:pic>
    </p:spTree>
    <p:extLst>
      <p:ext uri="{BB962C8B-B14F-4D97-AF65-F5344CB8AC3E}">
        <p14:creationId xmlns:p14="http://schemas.microsoft.com/office/powerpoint/2010/main" val="2188257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75255" y="755723"/>
            <a:ext cx="17432651" cy="1897059"/>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Une convergence exceptionnelles des intérêts</a:t>
            </a:r>
            <a:endParaRPr sz="6328" b="1" dirty="0">
              <a:solidFill>
                <a:srgbClr val="FFFFFF"/>
              </a:solidFill>
              <a:latin typeface="Century Gothic"/>
              <a:sym typeface="Century Gothic"/>
            </a:endParaRPr>
          </a:p>
        </p:txBody>
      </p:sp>
      <p:grpSp>
        <p:nvGrpSpPr>
          <p:cNvPr id="4" name="Groupe 3"/>
          <p:cNvGrpSpPr/>
          <p:nvPr/>
        </p:nvGrpSpPr>
        <p:grpSpPr>
          <a:xfrm>
            <a:off x="6866467" y="3701143"/>
            <a:ext cx="9598780" cy="9598780"/>
            <a:chOff x="6866467" y="3701143"/>
            <a:chExt cx="9598780" cy="9598780"/>
          </a:xfrm>
        </p:grpSpPr>
        <p:sp>
          <p:nvSpPr>
            <p:cNvPr id="5" name="Forme libre 4"/>
            <p:cNvSpPr/>
            <p:nvPr/>
          </p:nvSpPr>
          <p:spPr>
            <a:xfrm>
              <a:off x="9266162" y="3701143"/>
              <a:ext cx="4799390" cy="4799390"/>
            </a:xfrm>
            <a:custGeom>
              <a:avLst/>
              <a:gdLst>
                <a:gd name="connsiteX0" fmla="*/ 0 w 4799390"/>
                <a:gd name="connsiteY0" fmla="*/ 4799390 h 4799390"/>
                <a:gd name="connsiteX1" fmla="*/ 2399695 w 4799390"/>
                <a:gd name="connsiteY1" fmla="*/ 0 h 4799390"/>
                <a:gd name="connsiteX2" fmla="*/ 4799390 w 4799390"/>
                <a:gd name="connsiteY2" fmla="*/ 4799390 h 4799390"/>
                <a:gd name="connsiteX3" fmla="*/ 0 w 4799390"/>
                <a:gd name="connsiteY3" fmla="*/ 4799390 h 4799390"/>
              </a:gdLst>
              <a:ahLst/>
              <a:cxnLst>
                <a:cxn ang="0">
                  <a:pos x="connsiteX0" y="connsiteY0"/>
                </a:cxn>
                <a:cxn ang="0">
                  <a:pos x="connsiteX1" y="connsiteY1"/>
                </a:cxn>
                <a:cxn ang="0">
                  <a:pos x="connsiteX2" y="connsiteY2"/>
                </a:cxn>
                <a:cxn ang="0">
                  <a:pos x="connsiteX3" y="connsiteY3"/>
                </a:cxn>
              </a:cxnLst>
              <a:rect l="l" t="t" r="r" b="b"/>
              <a:pathLst>
                <a:path w="4799390" h="4799390">
                  <a:moveTo>
                    <a:pt x="0" y="4799390"/>
                  </a:moveTo>
                  <a:lnTo>
                    <a:pt x="2399695" y="0"/>
                  </a:lnTo>
                  <a:lnTo>
                    <a:pt x="4799390" y="4799390"/>
                  </a:lnTo>
                  <a:lnTo>
                    <a:pt x="0" y="4799390"/>
                  </a:lnTo>
                  <a:close/>
                </a:path>
              </a:pathLst>
            </a:custGeom>
            <a:solidFill>
              <a:srgbClr val="00B050"/>
            </a:solidFill>
          </p:spPr>
          <p:style>
            <a:lnRef idx="3">
              <a:schemeClr val="lt1">
                <a:hueOff val="0"/>
                <a:satOff val="0"/>
                <a:lumOff val="0"/>
                <a:alphaOff val="0"/>
              </a:schemeClr>
            </a:lnRef>
            <a:fillRef idx="1">
              <a:scrgbClr r="0" g="0" b="0"/>
            </a:fillRef>
            <a:effectRef idx="1">
              <a:schemeClr val="accent2">
                <a:shade val="50000"/>
                <a:hueOff val="0"/>
                <a:satOff val="0"/>
                <a:lumOff val="0"/>
                <a:alphaOff val="0"/>
              </a:schemeClr>
            </a:effectRef>
            <a:fontRef idx="minor">
              <a:schemeClr val="lt1"/>
            </a:fontRef>
          </p:style>
          <p:txBody>
            <a:bodyPr spcFirstLastPara="0" vert="horz" wrap="square" lIns="1317958" tIns="2517805" rIns="1317957" bIns="118110" numCol="1" spcCol="1270" anchor="ctr" anchorCtr="0">
              <a:noAutofit/>
            </a:bodyPr>
            <a:lstStyle/>
            <a:p>
              <a:pPr lvl="0" algn="ctr" defTabSz="1377950">
                <a:lnSpc>
                  <a:spcPct val="90000"/>
                </a:lnSpc>
                <a:spcBef>
                  <a:spcPct val="0"/>
                </a:spcBef>
                <a:spcAft>
                  <a:spcPct val="35000"/>
                </a:spcAft>
              </a:pPr>
              <a:r>
                <a:rPr lang="fr-CA" sz="2400" b="1" kern="1200" dirty="0" err="1" smtClean="0"/>
                <a:t>Stakeholders</a:t>
              </a:r>
              <a:endParaRPr lang="fr-CA" sz="2400" b="1" kern="1200" dirty="0" smtClean="0"/>
            </a:p>
            <a:p>
              <a:pPr lvl="0" algn="ctr" defTabSz="1377950">
                <a:lnSpc>
                  <a:spcPct val="90000"/>
                </a:lnSpc>
                <a:spcBef>
                  <a:spcPct val="0"/>
                </a:spcBef>
                <a:spcAft>
                  <a:spcPct val="35000"/>
                </a:spcAft>
              </a:pPr>
              <a:r>
                <a:rPr lang="fr-CA" sz="2400" b="1" kern="1200" dirty="0" smtClean="0"/>
                <a:t>et </a:t>
              </a:r>
              <a:r>
                <a:rPr lang="fr-CA" sz="2300" b="1" kern="1200" dirty="0" smtClean="0"/>
                <a:t>environnement</a:t>
              </a:r>
              <a:endParaRPr lang="fr-CA" sz="2300" b="1" kern="1200" dirty="0"/>
            </a:p>
          </p:txBody>
        </p:sp>
        <p:sp>
          <p:nvSpPr>
            <p:cNvPr id="6" name="Forme libre 5"/>
            <p:cNvSpPr/>
            <p:nvPr/>
          </p:nvSpPr>
          <p:spPr>
            <a:xfrm>
              <a:off x="6866467" y="8500533"/>
              <a:ext cx="4799390" cy="4799390"/>
            </a:xfrm>
            <a:custGeom>
              <a:avLst/>
              <a:gdLst>
                <a:gd name="connsiteX0" fmla="*/ 0 w 4799390"/>
                <a:gd name="connsiteY0" fmla="*/ 4799390 h 4799390"/>
                <a:gd name="connsiteX1" fmla="*/ 2399695 w 4799390"/>
                <a:gd name="connsiteY1" fmla="*/ 0 h 4799390"/>
                <a:gd name="connsiteX2" fmla="*/ 4799390 w 4799390"/>
                <a:gd name="connsiteY2" fmla="*/ 4799390 h 4799390"/>
                <a:gd name="connsiteX3" fmla="*/ 0 w 4799390"/>
                <a:gd name="connsiteY3" fmla="*/ 4799390 h 4799390"/>
              </a:gdLst>
              <a:ahLst/>
              <a:cxnLst>
                <a:cxn ang="0">
                  <a:pos x="connsiteX0" y="connsiteY0"/>
                </a:cxn>
                <a:cxn ang="0">
                  <a:pos x="connsiteX1" y="connsiteY1"/>
                </a:cxn>
                <a:cxn ang="0">
                  <a:pos x="connsiteX2" y="connsiteY2"/>
                </a:cxn>
                <a:cxn ang="0">
                  <a:pos x="connsiteX3" y="connsiteY3"/>
                </a:cxn>
              </a:cxnLst>
              <a:rect l="l" t="t" r="r" b="b"/>
              <a:pathLst>
                <a:path w="4799390" h="4799390">
                  <a:moveTo>
                    <a:pt x="0" y="4799390"/>
                  </a:moveTo>
                  <a:lnTo>
                    <a:pt x="2399695" y="0"/>
                  </a:lnTo>
                  <a:lnTo>
                    <a:pt x="4799390" y="4799390"/>
                  </a:lnTo>
                  <a:lnTo>
                    <a:pt x="0" y="4799390"/>
                  </a:lnTo>
                  <a:close/>
                </a:path>
              </a:pathLst>
            </a:custGeom>
          </p:spPr>
          <p:style>
            <a:lnRef idx="3">
              <a:schemeClr val="lt1">
                <a:hueOff val="0"/>
                <a:satOff val="0"/>
                <a:lumOff val="0"/>
                <a:alphaOff val="0"/>
              </a:schemeClr>
            </a:lnRef>
            <a:fillRef idx="1">
              <a:schemeClr val="accent2">
                <a:shade val="50000"/>
                <a:hueOff val="-339660"/>
                <a:satOff val="-41829"/>
                <a:lumOff val="30358"/>
                <a:alphaOff val="0"/>
              </a:schemeClr>
            </a:fillRef>
            <a:effectRef idx="1">
              <a:schemeClr val="accent2">
                <a:shade val="50000"/>
                <a:hueOff val="-339660"/>
                <a:satOff val="-41829"/>
                <a:lumOff val="30358"/>
                <a:alphaOff val="0"/>
              </a:schemeClr>
            </a:effectRef>
            <a:fontRef idx="minor">
              <a:schemeClr val="lt1"/>
            </a:fontRef>
          </p:style>
          <p:txBody>
            <a:bodyPr spcFirstLastPara="0" vert="horz" wrap="square" lIns="1298908" tIns="2498755" rIns="1298907" bIns="99060" numCol="1" spcCol="1270" anchor="ctr" anchorCtr="0">
              <a:noAutofit/>
            </a:bodyPr>
            <a:lstStyle/>
            <a:p>
              <a:pPr lvl="0" algn="ctr" defTabSz="1155700">
                <a:lnSpc>
                  <a:spcPct val="90000"/>
                </a:lnSpc>
                <a:spcBef>
                  <a:spcPct val="0"/>
                </a:spcBef>
                <a:spcAft>
                  <a:spcPct val="35000"/>
                </a:spcAft>
              </a:pPr>
              <a:r>
                <a:rPr lang="fr-CA" sz="2600" b="1" kern="1200" dirty="0" smtClean="0"/>
                <a:t>Disponibilités technologies</a:t>
              </a:r>
            </a:p>
            <a:p>
              <a:pPr lvl="0" algn="ctr" defTabSz="1155700">
                <a:lnSpc>
                  <a:spcPct val="90000"/>
                </a:lnSpc>
                <a:spcBef>
                  <a:spcPct val="0"/>
                </a:spcBef>
                <a:spcAft>
                  <a:spcPct val="35000"/>
                </a:spcAft>
              </a:pPr>
              <a:r>
                <a:rPr lang="fr-CA" sz="2000" kern="1200" dirty="0" err="1" smtClean="0"/>
                <a:t>Clouds</a:t>
              </a:r>
              <a:r>
                <a:rPr lang="fr-CA" sz="2000" kern="1200" dirty="0" smtClean="0"/>
                <a:t>, IOT, robotique, 3D, 5G, IA, RO, …</a:t>
              </a:r>
              <a:endParaRPr lang="fr-CA" sz="2000" kern="1200" dirty="0"/>
            </a:p>
          </p:txBody>
        </p:sp>
        <p:sp>
          <p:nvSpPr>
            <p:cNvPr id="7" name="Forme libre 6"/>
            <p:cNvSpPr/>
            <p:nvPr/>
          </p:nvSpPr>
          <p:spPr>
            <a:xfrm rot="21600000">
              <a:off x="9266162" y="8500532"/>
              <a:ext cx="4799390" cy="4799391"/>
            </a:xfrm>
            <a:custGeom>
              <a:avLst/>
              <a:gdLst>
                <a:gd name="connsiteX0" fmla="*/ 0 w 4799390"/>
                <a:gd name="connsiteY0" fmla="*/ 4799390 h 4799390"/>
                <a:gd name="connsiteX1" fmla="*/ 2399695 w 4799390"/>
                <a:gd name="connsiteY1" fmla="*/ 0 h 4799390"/>
                <a:gd name="connsiteX2" fmla="*/ 4799390 w 4799390"/>
                <a:gd name="connsiteY2" fmla="*/ 4799390 h 4799390"/>
                <a:gd name="connsiteX3" fmla="*/ 0 w 4799390"/>
                <a:gd name="connsiteY3" fmla="*/ 4799390 h 4799390"/>
              </a:gdLst>
              <a:ahLst/>
              <a:cxnLst>
                <a:cxn ang="0">
                  <a:pos x="connsiteX0" y="connsiteY0"/>
                </a:cxn>
                <a:cxn ang="0">
                  <a:pos x="connsiteX1" y="connsiteY1"/>
                </a:cxn>
                <a:cxn ang="0">
                  <a:pos x="connsiteX2" y="connsiteY2"/>
                </a:cxn>
                <a:cxn ang="0">
                  <a:pos x="connsiteX3" y="connsiteY3"/>
                </a:cxn>
              </a:cxnLst>
              <a:rect l="l" t="t" r="r" b="b"/>
              <a:pathLst>
                <a:path w="4799390" h="4799390">
                  <a:moveTo>
                    <a:pt x="4799390" y="0"/>
                  </a:moveTo>
                  <a:lnTo>
                    <a:pt x="2399695" y="4799390"/>
                  </a:lnTo>
                  <a:lnTo>
                    <a:pt x="0" y="0"/>
                  </a:lnTo>
                  <a:lnTo>
                    <a:pt x="4799390" y="0"/>
                  </a:lnTo>
                  <a:close/>
                </a:path>
              </a:pathLst>
            </a:custGeom>
          </p:spPr>
          <p:style>
            <a:lnRef idx="3">
              <a:schemeClr val="lt1">
                <a:hueOff val="0"/>
                <a:satOff val="0"/>
                <a:lumOff val="0"/>
                <a:alphaOff val="0"/>
              </a:schemeClr>
            </a:lnRef>
            <a:fillRef idx="1">
              <a:schemeClr val="accent2">
                <a:shade val="50000"/>
                <a:hueOff val="-679320"/>
                <a:satOff val="-83658"/>
                <a:lumOff val="60717"/>
                <a:alphaOff val="0"/>
              </a:schemeClr>
            </a:fillRef>
            <a:effectRef idx="1">
              <a:schemeClr val="accent2">
                <a:shade val="50000"/>
                <a:hueOff val="-679320"/>
                <a:satOff val="-83658"/>
                <a:lumOff val="60717"/>
                <a:alphaOff val="0"/>
              </a:schemeClr>
            </a:effectRef>
            <a:fontRef idx="minor">
              <a:schemeClr val="lt1"/>
            </a:fontRef>
          </p:style>
          <p:txBody>
            <a:bodyPr spcFirstLastPara="0" vert="horz" wrap="square" lIns="1317957" tIns="118111" rIns="1317958" bIns="2517805" numCol="1" spcCol="1270" anchor="ctr" anchorCtr="0">
              <a:noAutofit/>
            </a:bodyPr>
            <a:lstStyle/>
            <a:p>
              <a:pPr lvl="0" algn="ctr" defTabSz="1377950">
                <a:lnSpc>
                  <a:spcPct val="90000"/>
                </a:lnSpc>
                <a:spcBef>
                  <a:spcPct val="0"/>
                </a:spcBef>
                <a:spcAft>
                  <a:spcPct val="35000"/>
                </a:spcAft>
              </a:pPr>
              <a:r>
                <a:rPr lang="fr-CA" sz="3100" kern="1200" dirty="0" smtClean="0">
                  <a:solidFill>
                    <a:srgbClr val="FF0000"/>
                  </a:solidFill>
                </a:rPr>
                <a:t>Modèle d’innovation flexible et adaptatif</a:t>
              </a:r>
              <a:endParaRPr lang="fr-CA" sz="3100" kern="1200" dirty="0">
                <a:solidFill>
                  <a:srgbClr val="FF0000"/>
                </a:solidFill>
              </a:endParaRPr>
            </a:p>
          </p:txBody>
        </p:sp>
        <p:sp>
          <p:nvSpPr>
            <p:cNvPr id="8" name="Forme libre 7"/>
            <p:cNvSpPr/>
            <p:nvPr/>
          </p:nvSpPr>
          <p:spPr>
            <a:xfrm>
              <a:off x="11665857" y="8500533"/>
              <a:ext cx="4799390" cy="4799390"/>
            </a:xfrm>
            <a:custGeom>
              <a:avLst/>
              <a:gdLst>
                <a:gd name="connsiteX0" fmla="*/ 0 w 4799390"/>
                <a:gd name="connsiteY0" fmla="*/ 4799390 h 4799390"/>
                <a:gd name="connsiteX1" fmla="*/ 2399695 w 4799390"/>
                <a:gd name="connsiteY1" fmla="*/ 0 h 4799390"/>
                <a:gd name="connsiteX2" fmla="*/ 4799390 w 4799390"/>
                <a:gd name="connsiteY2" fmla="*/ 4799390 h 4799390"/>
                <a:gd name="connsiteX3" fmla="*/ 0 w 4799390"/>
                <a:gd name="connsiteY3" fmla="*/ 4799390 h 4799390"/>
              </a:gdLst>
              <a:ahLst/>
              <a:cxnLst>
                <a:cxn ang="0">
                  <a:pos x="connsiteX0" y="connsiteY0"/>
                </a:cxn>
                <a:cxn ang="0">
                  <a:pos x="connsiteX1" y="connsiteY1"/>
                </a:cxn>
                <a:cxn ang="0">
                  <a:pos x="connsiteX2" y="connsiteY2"/>
                </a:cxn>
                <a:cxn ang="0">
                  <a:pos x="connsiteX3" y="connsiteY3"/>
                </a:cxn>
              </a:cxnLst>
              <a:rect l="l" t="t" r="r" b="b"/>
              <a:pathLst>
                <a:path w="4799390" h="4799390">
                  <a:moveTo>
                    <a:pt x="0" y="4799390"/>
                  </a:moveTo>
                  <a:lnTo>
                    <a:pt x="2399695" y="0"/>
                  </a:lnTo>
                  <a:lnTo>
                    <a:pt x="4799390" y="4799390"/>
                  </a:lnTo>
                  <a:lnTo>
                    <a:pt x="0" y="4799390"/>
                  </a:lnTo>
                  <a:close/>
                </a:path>
              </a:pathLst>
            </a:custGeom>
          </p:spPr>
          <p:style>
            <a:lnRef idx="3">
              <a:schemeClr val="lt1">
                <a:hueOff val="0"/>
                <a:satOff val="0"/>
                <a:lumOff val="0"/>
                <a:alphaOff val="0"/>
              </a:schemeClr>
            </a:lnRef>
            <a:fillRef idx="1">
              <a:schemeClr val="accent2">
                <a:shade val="50000"/>
                <a:hueOff val="-339660"/>
                <a:satOff val="-41829"/>
                <a:lumOff val="30358"/>
                <a:alphaOff val="0"/>
              </a:schemeClr>
            </a:fillRef>
            <a:effectRef idx="1">
              <a:schemeClr val="accent2">
                <a:shade val="50000"/>
                <a:hueOff val="-339660"/>
                <a:satOff val="-41829"/>
                <a:lumOff val="30358"/>
                <a:alphaOff val="0"/>
              </a:schemeClr>
            </a:effectRef>
            <a:fontRef idx="minor">
              <a:schemeClr val="lt1"/>
            </a:fontRef>
          </p:style>
          <p:txBody>
            <a:bodyPr spcFirstLastPara="0" vert="horz" wrap="square" lIns="1298908" tIns="2498755" rIns="1298907" bIns="99060" numCol="1" spcCol="1270" anchor="ctr" anchorCtr="0">
              <a:noAutofit/>
            </a:bodyPr>
            <a:lstStyle/>
            <a:p>
              <a:pPr lvl="0" algn="ctr" defTabSz="1155700">
                <a:lnSpc>
                  <a:spcPct val="90000"/>
                </a:lnSpc>
                <a:spcBef>
                  <a:spcPct val="0"/>
                </a:spcBef>
                <a:spcAft>
                  <a:spcPct val="35000"/>
                </a:spcAft>
              </a:pPr>
              <a:r>
                <a:rPr lang="fr-CA" sz="2400" b="1" kern="1200" dirty="0" smtClean="0"/>
                <a:t>Marché gigantesque et en transformation</a:t>
              </a:r>
            </a:p>
            <a:p>
              <a:pPr lvl="0" algn="ctr" defTabSz="1155700">
                <a:lnSpc>
                  <a:spcPct val="90000"/>
                </a:lnSpc>
                <a:spcBef>
                  <a:spcPct val="0"/>
                </a:spcBef>
                <a:spcAft>
                  <a:spcPct val="35000"/>
                </a:spcAft>
              </a:pPr>
              <a:r>
                <a:rPr lang="fr-CA" sz="2000" kern="1200" dirty="0" smtClean="0"/>
                <a:t>Multisectoriels, Horizontal et vertical</a:t>
              </a:r>
              <a:endParaRPr lang="fr-CA" sz="2000" kern="1200" dirty="0"/>
            </a:p>
          </p:txBody>
        </p:sp>
      </p:grpSp>
    </p:spTree>
    <p:extLst>
      <p:ext uri="{BB962C8B-B14F-4D97-AF65-F5344CB8AC3E}">
        <p14:creationId xmlns:p14="http://schemas.microsoft.com/office/powerpoint/2010/main" val="413914209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4852918" y="1960363"/>
            <a:ext cx="15201854" cy="1020665"/>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endParaRPr sz="6328" b="1" dirty="0">
              <a:solidFill>
                <a:srgbClr val="FFFFFF"/>
              </a:solidFill>
              <a:latin typeface="Century Gothic"/>
              <a:ea typeface="Century Gothic"/>
              <a:cs typeface="Century Gothic"/>
              <a:sym typeface="Century Gothic"/>
            </a:endParaRPr>
          </a:p>
        </p:txBody>
      </p:sp>
      <p:pic>
        <p:nvPicPr>
          <p:cNvPr id="4" name="Image 3"/>
          <p:cNvPicPr>
            <a:picLocks noChangeAspect="1"/>
          </p:cNvPicPr>
          <p:nvPr/>
        </p:nvPicPr>
        <p:blipFill>
          <a:blip r:embed="rId2"/>
          <a:stretch>
            <a:fillRect/>
          </a:stretch>
        </p:blipFill>
        <p:spPr>
          <a:xfrm>
            <a:off x="5200232" y="3831770"/>
            <a:ext cx="13699506" cy="9884229"/>
          </a:xfrm>
          <a:prstGeom prst="rect">
            <a:avLst/>
          </a:prstGeom>
        </p:spPr>
      </p:pic>
      <p:sp>
        <p:nvSpPr>
          <p:cNvPr id="5"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ea typeface="Century Gothic"/>
                <a:cs typeface="Century Gothic"/>
                <a:sym typeface="Century Gothic"/>
              </a:rPr>
              <a:t>Industrie 4.0</a:t>
            </a:r>
            <a:endParaRPr sz="6328" b="1" dirty="0">
              <a:solidFill>
                <a:srgbClr val="FFFFFF"/>
              </a:solidFill>
              <a:latin typeface="Century Gothic"/>
              <a:ea typeface="Century Gothic"/>
              <a:cs typeface="Century Gothic"/>
              <a:sym typeface="Century Gothic"/>
            </a:endParaRPr>
          </a:p>
        </p:txBody>
      </p:sp>
      <p:sp>
        <p:nvSpPr>
          <p:cNvPr id="2" name="ZoneTexte 1"/>
          <p:cNvSpPr txBox="1"/>
          <p:nvPr/>
        </p:nvSpPr>
        <p:spPr>
          <a:xfrm>
            <a:off x="805543" y="12526245"/>
            <a:ext cx="21336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r>
              <a:rPr lang="fr-CA" sz="2800" dirty="0" smtClean="0"/>
              <a:t>Source: PWC, 2016</a:t>
            </a:r>
            <a:endParaRPr lang="fr-CA" sz="2800" dirty="0"/>
          </a:p>
        </p:txBody>
      </p:sp>
    </p:spTree>
    <p:extLst>
      <p:ext uri="{BB962C8B-B14F-4D97-AF65-F5344CB8AC3E}">
        <p14:creationId xmlns:p14="http://schemas.microsoft.com/office/powerpoint/2010/main" val="395216688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4852918" y="1960363"/>
            <a:ext cx="15201854" cy="1020665"/>
          </a:xfrm>
          <a:prstGeom prst="rect">
            <a:avLst/>
          </a:prstGeom>
          <a:ln w="12700">
            <a:miter lim="400000"/>
          </a:ln>
          <a:extLst>
            <a:ext uri="{C572A759-6A51-4108-AA02-DFA0A04FC94B}">
              <ma14:wrappingTextBoxFlag xmlns:ma14="http://schemas.microsoft.com/office/mac/drawingml/2011/main" xmlns="" val="1"/>
            </a:ext>
          </a:extLst>
        </p:spPr>
        <p:txBody>
          <a:bodyPr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endParaRPr sz="6328" b="1" dirty="0">
              <a:solidFill>
                <a:srgbClr val="FFFFFF"/>
              </a:solidFill>
              <a:latin typeface="Century Gothic"/>
              <a:sym typeface="Century Gothic"/>
            </a:endParaRPr>
          </a:p>
        </p:txBody>
      </p:sp>
      <p:sp>
        <p:nvSpPr>
          <p:cNvPr id="5"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Industrie 4.0</a:t>
            </a:r>
            <a:endParaRPr sz="6328" b="1" dirty="0">
              <a:solidFill>
                <a:srgbClr val="FFFFFF"/>
              </a:solidFill>
              <a:latin typeface="Century Gothic"/>
              <a:sym typeface="Century Gothic"/>
            </a:endParaRPr>
          </a:p>
        </p:txBody>
      </p:sp>
      <p:sp>
        <p:nvSpPr>
          <p:cNvPr id="2" name="ZoneTexte 1"/>
          <p:cNvSpPr txBox="1"/>
          <p:nvPr/>
        </p:nvSpPr>
        <p:spPr>
          <a:xfrm>
            <a:off x="805543" y="12526245"/>
            <a:ext cx="21336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CA" sz="2800" b="0" i="0" u="none" strike="noStrike" cap="none" spc="0" normalizeH="0" baseline="0" dirty="0" smtClean="0">
                <a:ln>
                  <a:noFill/>
                </a:ln>
                <a:solidFill>
                  <a:srgbClr val="000000"/>
                </a:solidFill>
                <a:effectLst/>
                <a:uFillTx/>
                <a:latin typeface="+mn-lt"/>
                <a:ea typeface="+mn-ea"/>
                <a:cs typeface="+mn-cs"/>
                <a:sym typeface="Helvetica Light"/>
              </a:rPr>
              <a:t>Source: PWC, 2016</a:t>
            </a:r>
            <a:endParaRPr kumimoji="0" lang="fr-CA"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ZoneTexte 5"/>
          <p:cNvSpPr txBox="1"/>
          <p:nvPr/>
        </p:nvSpPr>
        <p:spPr>
          <a:xfrm>
            <a:off x="500744" y="5164757"/>
            <a:ext cx="12736286"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CA" sz="3200" b="0" i="0" u="none" strike="noStrike" cap="none" spc="0" normalizeH="0" baseline="0" dirty="0" smtClean="0">
                <a:ln>
                  <a:noFill/>
                </a:ln>
                <a:solidFill>
                  <a:srgbClr val="000000"/>
                </a:solidFill>
                <a:effectLst/>
                <a:uFillTx/>
                <a:sym typeface="Helvetica Light"/>
              </a:rPr>
              <a:t>Survol de PWC de 2000 </a:t>
            </a:r>
            <a:r>
              <a:rPr kumimoji="0" lang="fr-CA" sz="3200" b="0" i="0" u="none" strike="noStrike" cap="none" spc="0" normalizeH="0" baseline="0" dirty="0" err="1" smtClean="0">
                <a:ln>
                  <a:noFill/>
                </a:ln>
                <a:solidFill>
                  <a:srgbClr val="000000"/>
                </a:solidFill>
                <a:effectLst/>
                <a:uFillTx/>
                <a:sym typeface="Helvetica Light"/>
              </a:rPr>
              <a:t>cies</a:t>
            </a:r>
            <a:r>
              <a:rPr kumimoji="0" lang="fr-CA" sz="3200" b="0" i="0" u="none" strike="noStrike" cap="none" spc="0" normalizeH="0" baseline="0" dirty="0" smtClean="0">
                <a:ln>
                  <a:noFill/>
                </a:ln>
                <a:solidFill>
                  <a:srgbClr val="000000"/>
                </a:solidFill>
                <a:effectLst/>
                <a:uFillTx/>
                <a:sym typeface="Helvetica Light"/>
              </a:rPr>
              <a:t>:</a:t>
            </a:r>
          </a:p>
          <a:p>
            <a:pPr marL="0" marR="0" indent="0" algn="l" defTabSz="5842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smtClean="0">
              <a:ln>
                <a:noFill/>
              </a:ln>
              <a:solidFill>
                <a:srgbClr val="000000"/>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smtClean="0">
              <a:ln>
                <a:noFill/>
              </a:ln>
              <a:solidFill>
                <a:srgbClr val="000000"/>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fr-CA" sz="3200" b="0" i="0" u="none" strike="noStrike" cap="none" spc="0" normalizeH="0" baseline="0" dirty="0" smtClean="0">
                <a:ln>
                  <a:noFill/>
                </a:ln>
                <a:solidFill>
                  <a:srgbClr val="000000"/>
                </a:solidFill>
                <a:effectLst/>
                <a:uFillTx/>
                <a:sym typeface="Helvetica Light"/>
              </a:rPr>
              <a:t>Doubler le niveau de numérisation d’ici 2020 (33% à 72%)</a:t>
            </a:r>
          </a:p>
          <a:p>
            <a:pPr marL="0" marR="0" indent="0" algn="l" defTabSz="584200" rtl="0" fontAlgn="auto" latinLnBrk="0" hangingPunct="0">
              <a:lnSpc>
                <a:spcPct val="100000"/>
              </a:lnSpc>
              <a:spcBef>
                <a:spcPts val="0"/>
              </a:spcBef>
              <a:spcAft>
                <a:spcPts val="0"/>
              </a:spcAft>
              <a:buClrTx/>
              <a:buSzTx/>
              <a:buFontTx/>
              <a:buNone/>
              <a:tabLst/>
            </a:pPr>
            <a:r>
              <a:rPr kumimoji="0" lang="fr-CA" sz="3200" b="0" i="0" u="none" strike="noStrike" cap="none" spc="0" normalizeH="0" baseline="0" dirty="0" smtClean="0">
                <a:ln>
                  <a:noFill/>
                </a:ln>
                <a:solidFill>
                  <a:srgbClr val="000000"/>
                </a:solidFill>
                <a:effectLst/>
                <a:uFillTx/>
                <a:sym typeface="Helvetica Light"/>
              </a:rPr>
              <a:t>Investissement</a:t>
            </a:r>
            <a:r>
              <a:rPr kumimoji="0" lang="fr-CA" sz="3200" b="0" i="0" u="none" strike="noStrike" cap="none" spc="0" normalizeH="0" dirty="0" smtClean="0">
                <a:ln>
                  <a:noFill/>
                </a:ln>
                <a:solidFill>
                  <a:srgbClr val="000000"/>
                </a:solidFill>
                <a:effectLst/>
                <a:uFillTx/>
                <a:sym typeface="Helvetica Light"/>
              </a:rPr>
              <a:t> de 907G$ </a:t>
            </a:r>
            <a:r>
              <a:rPr kumimoji="0" lang="fr-CA" sz="3200" b="0" i="0" u="none" strike="noStrike" cap="none" spc="0" normalizeH="0" dirty="0" err="1" smtClean="0">
                <a:ln>
                  <a:noFill/>
                </a:ln>
                <a:solidFill>
                  <a:srgbClr val="000000"/>
                </a:solidFill>
                <a:effectLst/>
                <a:uFillTx/>
                <a:sym typeface="Helvetica Light"/>
              </a:rPr>
              <a:t>p.a</a:t>
            </a:r>
            <a:r>
              <a:rPr kumimoji="0" lang="fr-CA" sz="3200" b="0" i="0" u="none" strike="noStrike" cap="none" spc="0" normalizeH="0" dirty="0" smtClean="0">
                <a:ln>
                  <a:noFill/>
                </a:ln>
                <a:solidFill>
                  <a:srgbClr val="000000"/>
                </a:solidFill>
                <a:effectLst/>
                <a:uFillTx/>
                <a:sym typeface="Helvetica Light"/>
              </a:rPr>
              <a:t>. (ROI: 2 ans)</a:t>
            </a:r>
          </a:p>
          <a:p>
            <a:pPr marL="0" marR="0" indent="0" algn="l" defTabSz="584200" rtl="0" fontAlgn="auto" latinLnBrk="0" hangingPunct="0">
              <a:lnSpc>
                <a:spcPct val="100000"/>
              </a:lnSpc>
              <a:spcBef>
                <a:spcPts val="0"/>
              </a:spcBef>
              <a:spcAft>
                <a:spcPts val="0"/>
              </a:spcAft>
              <a:buClrTx/>
              <a:buSzTx/>
              <a:buFontTx/>
              <a:buNone/>
              <a:tabLst/>
            </a:pPr>
            <a:r>
              <a:rPr lang="fr-CA" sz="3200" baseline="0" dirty="0" smtClean="0"/>
              <a:t>Réduction des coûts</a:t>
            </a:r>
            <a:r>
              <a:rPr lang="fr-CA" sz="3200" dirty="0" smtClean="0"/>
              <a:t> 421G$</a:t>
            </a:r>
            <a:r>
              <a:rPr lang="fr-CA" sz="3200" baseline="0" dirty="0" smtClean="0"/>
              <a:t> </a:t>
            </a:r>
            <a:r>
              <a:rPr lang="fr-CA" sz="3200" baseline="0" dirty="0" err="1" smtClean="0"/>
              <a:t>p.a</a:t>
            </a:r>
            <a:r>
              <a:rPr lang="fr-CA" sz="3200" baseline="0" dirty="0" smtClean="0"/>
              <a:t>. (3,6%)</a:t>
            </a:r>
          </a:p>
          <a:p>
            <a:pPr marL="0" marR="0" indent="0" algn="l" defTabSz="584200" rtl="0" fontAlgn="auto" latinLnBrk="0" hangingPunct="0">
              <a:lnSpc>
                <a:spcPct val="100000"/>
              </a:lnSpc>
              <a:spcBef>
                <a:spcPts val="0"/>
              </a:spcBef>
              <a:spcAft>
                <a:spcPts val="0"/>
              </a:spcAft>
              <a:buClrTx/>
              <a:buSzTx/>
              <a:buFontTx/>
              <a:buNone/>
              <a:tabLst/>
            </a:pPr>
            <a:r>
              <a:rPr kumimoji="0" lang="fr-CA" sz="3200" b="0" i="0" u="none" strike="noStrike" cap="none" spc="0" normalizeH="0" dirty="0" smtClean="0">
                <a:ln>
                  <a:noFill/>
                </a:ln>
                <a:solidFill>
                  <a:srgbClr val="000000"/>
                </a:solidFill>
                <a:effectLst/>
                <a:uFillTx/>
                <a:sym typeface="Helvetica Light"/>
              </a:rPr>
              <a:t>Augmentation des revenus liés à la numérisation 493G$ </a:t>
            </a:r>
            <a:r>
              <a:rPr kumimoji="0" lang="fr-CA" sz="3200" b="0" i="0" u="none" strike="noStrike" cap="none" spc="0" normalizeH="0" dirty="0" err="1" smtClean="0">
                <a:ln>
                  <a:noFill/>
                </a:ln>
                <a:solidFill>
                  <a:srgbClr val="000000"/>
                </a:solidFill>
                <a:effectLst/>
                <a:uFillTx/>
                <a:sym typeface="Helvetica Light"/>
              </a:rPr>
              <a:t>p.a</a:t>
            </a:r>
            <a:r>
              <a:rPr kumimoji="0" lang="fr-CA" sz="3200" b="0" i="0" u="none" strike="noStrike" cap="none" spc="0" normalizeH="0" dirty="0" smtClean="0">
                <a:ln>
                  <a:noFill/>
                </a:ln>
                <a:solidFill>
                  <a:srgbClr val="000000"/>
                </a:solidFill>
                <a:effectLst/>
                <a:uFillTx/>
                <a:sym typeface="Helvetica Light"/>
              </a:rPr>
              <a:t>.  (2,9%)</a:t>
            </a:r>
          </a:p>
          <a:p>
            <a:pPr marL="0" marR="0" indent="0" algn="l" defTabSz="584200" rtl="0" fontAlgn="auto" latinLnBrk="0" hangingPunct="0">
              <a:lnSpc>
                <a:spcPct val="100000"/>
              </a:lnSpc>
              <a:spcBef>
                <a:spcPts val="0"/>
              </a:spcBef>
              <a:spcAft>
                <a:spcPts val="0"/>
              </a:spcAft>
              <a:buClrTx/>
              <a:buSzTx/>
              <a:buFontTx/>
              <a:buNone/>
              <a:tabLst/>
            </a:pPr>
            <a:endParaRPr lang="fr-CA" sz="3200" baseline="0" dirty="0"/>
          </a:p>
          <a:p>
            <a:pPr marL="0" marR="0" indent="0" algn="l" defTabSz="584200" rtl="0" fontAlgn="auto" latinLnBrk="0" hangingPunct="0">
              <a:lnSpc>
                <a:spcPct val="100000"/>
              </a:lnSpc>
              <a:spcBef>
                <a:spcPts val="0"/>
              </a:spcBef>
              <a:spcAft>
                <a:spcPts val="0"/>
              </a:spcAft>
              <a:buClrTx/>
              <a:buSzTx/>
              <a:buFontTx/>
              <a:buNone/>
              <a:tabLst/>
            </a:pPr>
            <a:endParaRPr kumimoji="0" lang="fr-CA" sz="3200" b="0" i="1" u="none" strike="noStrike" cap="none" spc="0" normalizeH="0" dirty="0" smtClean="0">
              <a:ln>
                <a:noFill/>
              </a:ln>
              <a:solidFill>
                <a:srgbClr val="000000"/>
              </a:solidFill>
              <a:effectLst/>
              <a:uFillTx/>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fr-CA" sz="3200" b="0" i="1" u="none" strike="noStrike" cap="none" spc="0" normalizeH="0" dirty="0" smtClean="0">
                <a:ln>
                  <a:noFill/>
                </a:ln>
                <a:solidFill>
                  <a:srgbClr val="FF0000"/>
                </a:solidFill>
                <a:effectLst/>
                <a:uFillTx/>
                <a:sym typeface="Helvetica Light"/>
              </a:rPr>
              <a:t>Data </a:t>
            </a:r>
            <a:r>
              <a:rPr kumimoji="0" lang="fr-CA" sz="3200" b="0" i="1" u="none" strike="noStrike" cap="none" spc="0" normalizeH="0" dirty="0" err="1" smtClean="0">
                <a:ln>
                  <a:noFill/>
                </a:ln>
                <a:solidFill>
                  <a:srgbClr val="FF0000"/>
                </a:solidFill>
                <a:effectLst/>
                <a:uFillTx/>
                <a:sym typeface="Helvetica Light"/>
              </a:rPr>
              <a:t>analytics</a:t>
            </a:r>
            <a:r>
              <a:rPr kumimoji="0" lang="fr-CA" sz="3200" b="0" i="1" u="none" strike="noStrike" cap="none" spc="0" normalizeH="0" dirty="0" smtClean="0">
                <a:ln>
                  <a:noFill/>
                </a:ln>
                <a:solidFill>
                  <a:srgbClr val="FF0000"/>
                </a:solidFill>
                <a:effectLst/>
                <a:uFillTx/>
                <a:sym typeface="Helvetica Light"/>
              </a:rPr>
              <a:t> and digital trust are the </a:t>
            </a:r>
            <a:r>
              <a:rPr kumimoji="0" lang="fr-CA" sz="3200" b="0" i="1" u="none" strike="noStrike" cap="none" spc="0" normalizeH="0" dirty="0" err="1" smtClean="0">
                <a:ln>
                  <a:noFill/>
                </a:ln>
                <a:solidFill>
                  <a:srgbClr val="FF0000"/>
                </a:solidFill>
                <a:effectLst/>
                <a:uFillTx/>
                <a:sym typeface="Helvetica Light"/>
              </a:rPr>
              <a:t>foundation</a:t>
            </a:r>
            <a:r>
              <a:rPr kumimoji="0" lang="fr-CA" sz="3200" b="0" i="1" u="none" strike="noStrike" cap="none" spc="0" normalizeH="0" dirty="0" smtClean="0">
                <a:ln>
                  <a:noFill/>
                </a:ln>
                <a:solidFill>
                  <a:srgbClr val="FF0000"/>
                </a:solidFill>
                <a:effectLst/>
                <a:uFillTx/>
                <a:sym typeface="Helvetica Light"/>
              </a:rPr>
              <a:t> of </a:t>
            </a:r>
            <a:r>
              <a:rPr kumimoji="0" lang="fr-CA" sz="3200" b="0" i="1" u="none" strike="noStrike" cap="none" spc="0" normalizeH="0" dirty="0" err="1" smtClean="0">
                <a:ln>
                  <a:noFill/>
                </a:ln>
                <a:solidFill>
                  <a:srgbClr val="FF0000"/>
                </a:solidFill>
                <a:effectLst/>
                <a:uFillTx/>
                <a:sym typeface="Helvetica Light"/>
              </a:rPr>
              <a:t>Industry</a:t>
            </a:r>
            <a:r>
              <a:rPr kumimoji="0" lang="fr-CA" sz="3200" b="0" i="1" u="none" strike="noStrike" cap="none" spc="0" normalizeH="0" dirty="0" smtClean="0">
                <a:ln>
                  <a:noFill/>
                </a:ln>
                <a:solidFill>
                  <a:srgbClr val="FF0000"/>
                </a:solidFill>
                <a:effectLst/>
                <a:uFillTx/>
                <a:sym typeface="Helvetica Light"/>
              </a:rPr>
              <a:t> 4.0</a:t>
            </a:r>
            <a:endParaRPr kumimoji="0" lang="fr-CA" sz="3200" b="0" i="1" u="none" strike="noStrike" cap="none" spc="0" normalizeH="0" baseline="0" dirty="0">
              <a:ln>
                <a:noFill/>
              </a:ln>
              <a:solidFill>
                <a:srgbClr val="FF0000"/>
              </a:solidFill>
              <a:effectLst/>
              <a:uFillTx/>
              <a:sym typeface="Helvetica Light"/>
            </a:endParaRPr>
          </a:p>
        </p:txBody>
      </p:sp>
      <p:pic>
        <p:nvPicPr>
          <p:cNvPr id="7" name="Image 6"/>
          <p:cNvPicPr>
            <a:picLocks noChangeAspect="1"/>
          </p:cNvPicPr>
          <p:nvPr/>
        </p:nvPicPr>
        <p:blipFill>
          <a:blip r:embed="rId2"/>
          <a:stretch>
            <a:fillRect/>
          </a:stretch>
        </p:blipFill>
        <p:spPr>
          <a:xfrm>
            <a:off x="12998399" y="3839828"/>
            <a:ext cx="11385601" cy="9476230"/>
          </a:xfrm>
          <a:prstGeom prst="rect">
            <a:avLst/>
          </a:prstGeom>
        </p:spPr>
      </p:pic>
    </p:spTree>
    <p:extLst>
      <p:ext uri="{BB962C8B-B14F-4D97-AF65-F5344CB8AC3E}">
        <p14:creationId xmlns:p14="http://schemas.microsoft.com/office/powerpoint/2010/main" val="13082874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875255" y="1632117"/>
            <a:ext cx="17432651" cy="1020665"/>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b">
            <a:spAutoFit/>
          </a:bodyPr>
          <a:lstStyle/>
          <a:p>
            <a:pPr algn="l" defTabSz="821560">
              <a:lnSpc>
                <a:spcPct val="90000"/>
              </a:lnSpc>
              <a:defRPr sz="4500" b="1">
                <a:solidFill>
                  <a:srgbClr val="FFFFFF"/>
                </a:solidFill>
                <a:latin typeface="Century Gothic"/>
                <a:ea typeface="Century Gothic"/>
                <a:cs typeface="Century Gothic"/>
                <a:sym typeface="Century Gothic"/>
              </a:defRPr>
            </a:pPr>
            <a:r>
              <a:rPr lang="fr-FR" sz="6328" b="1" dirty="0" smtClean="0">
                <a:solidFill>
                  <a:srgbClr val="FFFFFF"/>
                </a:solidFill>
                <a:latin typeface="Century Gothic"/>
                <a:sym typeface="Century Gothic"/>
              </a:rPr>
              <a:t>Data </a:t>
            </a:r>
            <a:r>
              <a:rPr lang="fr-FR" sz="6328" b="1" dirty="0" err="1" smtClean="0">
                <a:solidFill>
                  <a:srgbClr val="FFFFFF"/>
                </a:solidFill>
                <a:latin typeface="Century Gothic"/>
                <a:sym typeface="Century Gothic"/>
              </a:rPr>
              <a:t>analytics</a:t>
            </a:r>
            <a:r>
              <a:rPr lang="fr-FR" sz="6328" b="1" dirty="0" smtClean="0">
                <a:solidFill>
                  <a:srgbClr val="FFFFFF"/>
                </a:solidFill>
                <a:latin typeface="Century Gothic"/>
                <a:sym typeface="Century Gothic"/>
              </a:rPr>
              <a:t>: la vraie valeur de la donnée</a:t>
            </a:r>
            <a:endParaRPr sz="6328" b="1" dirty="0">
              <a:solidFill>
                <a:srgbClr val="FFFFFF"/>
              </a:solidFill>
              <a:latin typeface="Century Gothic"/>
              <a:sym typeface="Century Gothic"/>
            </a:endParaRPr>
          </a:p>
        </p:txBody>
      </p:sp>
      <p:graphicFrame>
        <p:nvGraphicFramePr>
          <p:cNvPr id="4" name="Diagramme 3"/>
          <p:cNvGraphicFramePr/>
          <p:nvPr>
            <p:extLst>
              <p:ext uri="{D42A27DB-BD31-4B8C-83A1-F6EECF244321}">
                <p14:modId xmlns:p14="http://schemas.microsoft.com/office/powerpoint/2010/main" val="3987452935"/>
              </p:ext>
            </p:extLst>
          </p:nvPr>
        </p:nvGraphicFramePr>
        <p:xfrm>
          <a:off x="3992148" y="2652782"/>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à coins arrondis 5"/>
          <p:cNvSpPr/>
          <p:nvPr/>
        </p:nvSpPr>
        <p:spPr>
          <a:xfrm>
            <a:off x="9419052" y="5246912"/>
            <a:ext cx="4492891" cy="1483505"/>
          </a:xfrm>
          <a:prstGeom prst="wedgeRoundRectCallout">
            <a:avLst/>
          </a:prstGeom>
          <a:solidFill>
            <a:schemeClr val="accent3">
              <a:hueOff val="0"/>
              <a:satOff val="0"/>
              <a:lumOff val="0"/>
            </a:schemeClr>
          </a:solidFill>
          <a:ln w="12700" cap="flat">
            <a:noFill/>
            <a:miter lim="400000"/>
          </a:ln>
          <a:effectLst>
            <a:outerShdw blurRad="38100" dist="25400" dir="5400000" rotWithShape="0">
              <a:srgbClr val="000000">
                <a:alpha val="50000"/>
              </a:srgbClr>
            </a:outerShdw>
          </a:effectLst>
          <a:scene3d>
            <a:camera prst="orthographicFront">
              <a:rot lat="0" lon="10800000" rev="0"/>
            </a:camera>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CA"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Rectangle à coins arrondis 7"/>
          <p:cNvSpPr/>
          <p:nvPr/>
        </p:nvSpPr>
        <p:spPr>
          <a:xfrm>
            <a:off x="14575112" y="5246914"/>
            <a:ext cx="4492891" cy="1483505"/>
          </a:xfrm>
          <a:prstGeom prst="wedgeRoundRectCallout">
            <a:avLst/>
          </a:prstGeom>
          <a:solidFill>
            <a:schemeClr val="accent4">
              <a:hueOff val="0"/>
              <a:satOff val="0"/>
              <a:lumOff val="0"/>
            </a:schemeClr>
          </a:solidFill>
          <a:ln w="12700" cap="flat">
            <a:noFill/>
            <a:miter lim="400000"/>
          </a:ln>
          <a:effectLst>
            <a:outerShdw blurRad="38100" dist="25400" dir="5400000" rotWithShape="0">
              <a:srgbClr val="000000">
                <a:alpha val="50000"/>
              </a:srgbClr>
            </a:outerShdw>
          </a:effectLst>
          <a:scene3d>
            <a:camera prst="orthographicFront">
              <a:rot lat="0" lon="10800000" rev="0"/>
            </a:camera>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CA"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Rectangle à coins arrondis 8"/>
          <p:cNvSpPr/>
          <p:nvPr/>
        </p:nvSpPr>
        <p:spPr>
          <a:xfrm>
            <a:off x="4262992" y="5246913"/>
            <a:ext cx="4492891" cy="1483505"/>
          </a:xfrm>
          <a:prstGeom prst="wedgeRoundRectCallout">
            <a:avLst/>
          </a:prstGeom>
          <a:solidFill>
            <a:schemeClr val="accent2">
              <a:hueOff val="0"/>
              <a:satOff val="0"/>
              <a:lumOff val="0"/>
            </a:schemeClr>
          </a:solidFill>
          <a:ln w="12700" cap="flat">
            <a:noFill/>
            <a:miter lim="400000"/>
          </a:ln>
          <a:effectLst>
            <a:outerShdw blurRad="38100" dist="25400" dir="5400000" rotWithShape="0">
              <a:srgbClr val="000000">
                <a:alpha val="50000"/>
              </a:srgbClr>
            </a:outerShdw>
          </a:effectLst>
          <a:scene3d>
            <a:camera prst="orthographicFront">
              <a:rot lat="0" lon="10800000" rev="0"/>
            </a:camera>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CA"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ZoneTexte 6"/>
          <p:cNvSpPr txBox="1"/>
          <p:nvPr/>
        </p:nvSpPr>
        <p:spPr>
          <a:xfrm>
            <a:off x="4724180" y="5721924"/>
            <a:ext cx="357051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CA" sz="2400" b="0" i="0" u="none" strike="noStrike" cap="none" spc="0" normalizeH="0" baseline="0" dirty="0" smtClean="0">
                <a:ln>
                  <a:noFill/>
                </a:ln>
                <a:solidFill>
                  <a:schemeClr val="bg1"/>
                </a:solidFill>
                <a:effectLst/>
                <a:uFillTx/>
                <a:latin typeface="+mn-lt"/>
                <a:ea typeface="+mn-ea"/>
                <a:cs typeface="+mn-cs"/>
                <a:sym typeface="Helvetica Light"/>
              </a:rPr>
              <a:t>Intelligence</a:t>
            </a:r>
            <a:r>
              <a:rPr kumimoji="0" lang="fr-CA" sz="2800" b="0" i="0" u="none" strike="noStrike" cap="none" spc="0" normalizeH="0" baseline="0" dirty="0" smtClean="0">
                <a:ln>
                  <a:noFill/>
                </a:ln>
                <a:solidFill>
                  <a:schemeClr val="bg1"/>
                </a:solidFill>
                <a:effectLst/>
                <a:uFillTx/>
                <a:latin typeface="+mn-lt"/>
                <a:ea typeface="+mn-ea"/>
                <a:cs typeface="+mn-cs"/>
                <a:sym typeface="Helvetica Light"/>
              </a:rPr>
              <a:t> d’affaire</a:t>
            </a:r>
            <a:endParaRPr kumimoji="0" lang="fr-CA" sz="28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1" name="ZoneTexte 10"/>
          <p:cNvSpPr txBox="1"/>
          <p:nvPr/>
        </p:nvSpPr>
        <p:spPr>
          <a:xfrm>
            <a:off x="9775371" y="5721924"/>
            <a:ext cx="394622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r-CA" sz="2400" dirty="0" smtClean="0">
                <a:solidFill>
                  <a:schemeClr val="bg1"/>
                </a:solidFill>
              </a:rPr>
              <a:t>Apprentissage</a:t>
            </a:r>
            <a:r>
              <a:rPr lang="fr-CA" sz="2800" dirty="0" smtClean="0">
                <a:solidFill>
                  <a:schemeClr val="bg1"/>
                </a:solidFill>
              </a:rPr>
              <a:t> machine</a:t>
            </a:r>
            <a:endParaRPr kumimoji="0" lang="fr-CA" sz="28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2" name="ZoneTexte 11"/>
          <p:cNvSpPr txBox="1"/>
          <p:nvPr/>
        </p:nvSpPr>
        <p:spPr>
          <a:xfrm>
            <a:off x="14782800" y="5752701"/>
            <a:ext cx="40948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CA" sz="2400" b="0" i="0" u="none" strike="noStrike" cap="none" spc="0" normalizeH="0" baseline="0" dirty="0" smtClean="0">
                <a:ln>
                  <a:noFill/>
                </a:ln>
                <a:solidFill>
                  <a:schemeClr val="bg1"/>
                </a:solidFill>
                <a:effectLst/>
                <a:uFillTx/>
                <a:latin typeface="+mn-lt"/>
                <a:ea typeface="+mn-ea"/>
                <a:cs typeface="+mn-cs"/>
                <a:sym typeface="Helvetica Light"/>
              </a:rPr>
              <a:t>Recherche opérationnelle</a:t>
            </a:r>
            <a:endParaRPr kumimoji="0" lang="fr-CA" sz="2400" b="0" i="0" u="none" strike="noStrike" cap="none" spc="0" normalizeH="0" baseline="0" dirty="0">
              <a:ln>
                <a:noFill/>
              </a:ln>
              <a:solidFill>
                <a:schemeClr val="bg1"/>
              </a:solidFill>
              <a:effectLst/>
              <a:uFillTx/>
              <a:latin typeface="+mn-lt"/>
              <a:ea typeface="+mn-ea"/>
              <a:cs typeface="+mn-cs"/>
              <a:sym typeface="Helvetica Light"/>
            </a:endParaRPr>
          </a:p>
        </p:txBody>
      </p:sp>
      <p:graphicFrame>
        <p:nvGraphicFramePr>
          <p:cNvPr id="10" name="Diagramme 9"/>
          <p:cNvGraphicFramePr/>
          <p:nvPr>
            <p:extLst>
              <p:ext uri="{D42A27DB-BD31-4B8C-83A1-F6EECF244321}">
                <p14:modId xmlns:p14="http://schemas.microsoft.com/office/powerpoint/2010/main" val="3998743726"/>
              </p:ext>
            </p:extLst>
          </p:nvPr>
        </p:nvGraphicFramePr>
        <p:xfrm>
          <a:off x="4064000" y="5721924"/>
          <a:ext cx="16256000" cy="10837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Accolade ouvrante 12"/>
          <p:cNvSpPr/>
          <p:nvPr/>
        </p:nvSpPr>
        <p:spPr>
          <a:xfrm rot="16200000">
            <a:off x="9138129" y="5428169"/>
            <a:ext cx="849086" cy="10024879"/>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CA" sz="1800" b="0" i="0" u="none" strike="noStrike" cap="none" spc="0" normalizeH="0" baseline="0">
              <a:ln>
                <a:noFill/>
              </a:ln>
              <a:solidFill>
                <a:srgbClr val="000000"/>
              </a:solidFill>
              <a:effectLst/>
              <a:uFillTx/>
            </a:endParaRPr>
          </a:p>
        </p:txBody>
      </p:sp>
      <p:sp>
        <p:nvSpPr>
          <p:cNvPr id="15" name="Accolade ouvrante 14"/>
          <p:cNvSpPr/>
          <p:nvPr/>
        </p:nvSpPr>
        <p:spPr>
          <a:xfrm rot="16200000">
            <a:off x="16949057" y="7849808"/>
            <a:ext cx="849086" cy="5181600"/>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CA"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32569133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1636</TotalTime>
  <Words>281</Words>
  <Application>Microsoft Office PowerPoint</Application>
  <PresentationFormat>Personnalisé</PresentationFormat>
  <Paragraphs>80</Paragraphs>
  <Slides>16</Slides>
  <Notes>0</Notes>
  <HiddenSlides>0</HiddenSlides>
  <MMClips>0</MMClips>
  <ScaleCrop>false</ScaleCrop>
  <HeadingPairs>
    <vt:vector size="6" baseType="variant">
      <vt:variant>
        <vt:lpstr>Polices utilisées</vt:lpstr>
      </vt:variant>
      <vt:variant>
        <vt:i4>21</vt:i4>
      </vt:variant>
      <vt:variant>
        <vt:lpstr>Thème</vt:lpstr>
      </vt:variant>
      <vt:variant>
        <vt:i4>2</vt:i4>
      </vt:variant>
      <vt:variant>
        <vt:lpstr>Titres des diapositives</vt:lpstr>
      </vt:variant>
      <vt:variant>
        <vt:i4>16</vt:i4>
      </vt:variant>
    </vt:vector>
  </HeadingPairs>
  <TitlesOfParts>
    <vt:vector size="39" baseType="lpstr">
      <vt:lpstr>BatangChe</vt:lpstr>
      <vt:lpstr>Aharoni</vt:lpstr>
      <vt:lpstr>Algerian</vt:lpstr>
      <vt:lpstr>Arial</vt:lpstr>
      <vt:lpstr>Arial Black</vt:lpstr>
      <vt:lpstr>Avenir Next Demi Bold</vt:lpstr>
      <vt:lpstr>Baskerville Old Face</vt:lpstr>
      <vt:lpstr>Bauhaus 93</vt:lpstr>
      <vt:lpstr>Berlin Sans FB</vt:lpstr>
      <vt:lpstr>Book Antiqua</vt:lpstr>
      <vt:lpstr>Century Gothic</vt:lpstr>
      <vt:lpstr>Chiller</vt:lpstr>
      <vt:lpstr>Comic Sans MS</vt:lpstr>
      <vt:lpstr>Cooper Black</vt:lpstr>
      <vt:lpstr>Courier New</vt:lpstr>
      <vt:lpstr>Gill Sans Ultra Bold Condensed</vt:lpstr>
      <vt:lpstr>Goudy Stout</vt:lpstr>
      <vt:lpstr>Harlow Solid Italic</vt:lpstr>
      <vt:lpstr>Helvetica Light</vt:lpstr>
      <vt:lpstr>Helvetica Neue</vt:lpstr>
      <vt:lpstr>Old English Text MT</vt:lpstr>
      <vt:lpstr>White</vt:lpstr>
      <vt:lpstr>2_White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Apprentissage automatique: Comprendre les informations        Recherche opérationelle: optimise la prise de décision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Savard</dc:creator>
  <cp:lastModifiedBy>Gilles Savard</cp:lastModifiedBy>
  <cp:revision>97</cp:revision>
  <dcterms:modified xsi:type="dcterms:W3CDTF">2017-03-29T20:06:53Z</dcterms:modified>
</cp:coreProperties>
</file>