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10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6855-8A3E-4747-A4D3-F6D46A03554F}" type="datetimeFigureOut">
              <a:rPr lang="fr-CA" smtClean="0"/>
              <a:t>2017-03-29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75E7-FA1B-44A7-A38B-9E11CF89A1B6}" type="slidenum">
              <a:rPr lang="fr-CA" smtClean="0"/>
              <a:t>‹N°›</a:t>
            </a:fld>
            <a:endParaRPr lang="fr-CA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859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6855-8A3E-4747-A4D3-F6D46A03554F}" type="datetimeFigureOut">
              <a:rPr lang="fr-CA" smtClean="0"/>
              <a:t>2017-03-29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75E7-FA1B-44A7-A38B-9E11CF89A1B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39105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6855-8A3E-4747-A4D3-F6D46A03554F}" type="datetimeFigureOut">
              <a:rPr lang="fr-CA" smtClean="0"/>
              <a:t>2017-03-29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75E7-FA1B-44A7-A38B-9E11CF89A1B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92659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6855-8A3E-4747-A4D3-F6D46A03554F}" type="datetimeFigureOut">
              <a:rPr lang="fr-CA" smtClean="0"/>
              <a:t>2017-03-29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75E7-FA1B-44A7-A38B-9E11CF89A1B6}" type="slidenum">
              <a:rPr lang="fr-CA" smtClean="0"/>
              <a:t>‹N°›</a:t>
            </a:fld>
            <a:endParaRPr lang="fr-CA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5518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6855-8A3E-4747-A4D3-F6D46A03554F}" type="datetimeFigureOut">
              <a:rPr lang="fr-CA" smtClean="0"/>
              <a:t>2017-03-29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75E7-FA1B-44A7-A38B-9E11CF89A1B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11990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6855-8A3E-4747-A4D3-F6D46A03554F}" type="datetimeFigureOut">
              <a:rPr lang="fr-CA" smtClean="0"/>
              <a:t>2017-03-29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75E7-FA1B-44A7-A38B-9E11CF89A1B6}" type="slidenum">
              <a:rPr lang="fr-CA" smtClean="0"/>
              <a:t>‹N°›</a:t>
            </a:fld>
            <a:endParaRPr lang="fr-CA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90506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6855-8A3E-4747-A4D3-F6D46A03554F}" type="datetimeFigureOut">
              <a:rPr lang="fr-CA" smtClean="0"/>
              <a:t>2017-03-29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75E7-FA1B-44A7-A38B-9E11CF89A1B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51192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6855-8A3E-4747-A4D3-F6D46A03554F}" type="datetimeFigureOut">
              <a:rPr lang="fr-CA" smtClean="0"/>
              <a:t>2017-03-29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75E7-FA1B-44A7-A38B-9E11CF89A1B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60815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6855-8A3E-4747-A4D3-F6D46A03554F}" type="datetimeFigureOut">
              <a:rPr lang="fr-CA" smtClean="0"/>
              <a:t>2017-03-29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75E7-FA1B-44A7-A38B-9E11CF89A1B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7440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6855-8A3E-4747-A4D3-F6D46A03554F}" type="datetimeFigureOut">
              <a:rPr lang="fr-CA" smtClean="0"/>
              <a:t>2017-03-29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75E7-FA1B-44A7-A38B-9E11CF89A1B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45191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6855-8A3E-4747-A4D3-F6D46A03554F}" type="datetimeFigureOut">
              <a:rPr lang="fr-CA" smtClean="0"/>
              <a:t>2017-03-29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75E7-FA1B-44A7-A38B-9E11CF89A1B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00925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6855-8A3E-4747-A4D3-F6D46A03554F}" type="datetimeFigureOut">
              <a:rPr lang="fr-CA" smtClean="0"/>
              <a:t>2017-03-29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75E7-FA1B-44A7-A38B-9E11CF89A1B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34717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6855-8A3E-4747-A4D3-F6D46A03554F}" type="datetimeFigureOut">
              <a:rPr lang="fr-CA" smtClean="0"/>
              <a:t>2017-03-29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75E7-FA1B-44A7-A38B-9E11CF89A1B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59247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6855-8A3E-4747-A4D3-F6D46A03554F}" type="datetimeFigureOut">
              <a:rPr lang="fr-CA" smtClean="0"/>
              <a:t>2017-03-29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75E7-FA1B-44A7-A38B-9E11CF89A1B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9513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6855-8A3E-4747-A4D3-F6D46A03554F}" type="datetimeFigureOut">
              <a:rPr lang="fr-CA" smtClean="0"/>
              <a:t>2017-03-29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75E7-FA1B-44A7-A38B-9E11CF89A1B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2050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6855-8A3E-4747-A4D3-F6D46A03554F}" type="datetimeFigureOut">
              <a:rPr lang="fr-CA" smtClean="0"/>
              <a:t>2017-03-29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75E7-FA1B-44A7-A38B-9E11CF89A1B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84165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6855-8A3E-4747-A4D3-F6D46A03554F}" type="datetimeFigureOut">
              <a:rPr lang="fr-CA" smtClean="0"/>
              <a:t>2017-03-29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75E7-FA1B-44A7-A38B-9E11CF89A1B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78326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5086855-8A3E-4747-A4D3-F6D46A03554F}" type="datetimeFigureOut">
              <a:rPr lang="fr-CA" smtClean="0"/>
              <a:t>2017-03-29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DFA75E7-FA1B-44A7-A38B-9E11CF89A1B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33840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  <p:sldLayoutId id="214748374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avantgarde.cirano.qc.ca/fr/2017-transformations-du-marche-du-travai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2701160"/>
            <a:ext cx="7210097" cy="3605048"/>
          </a:xfrm>
          <a:ln>
            <a:noFill/>
          </a:ln>
        </p:spPr>
        <p:txBody>
          <a:bodyPr>
            <a:normAutofit fontScale="25000" lnSpcReduction="20000"/>
          </a:bodyPr>
          <a:lstStyle/>
          <a:p>
            <a:pPr algn="ctr"/>
            <a:r>
              <a:rPr lang="fr-CA" sz="9800" b="1" dirty="0" smtClean="0">
                <a:solidFill>
                  <a:schemeClr val="accent2">
                    <a:lumMod val="50000"/>
                  </a:schemeClr>
                </a:solidFill>
              </a:rPr>
              <a:t>Robotique et société</a:t>
            </a:r>
          </a:p>
          <a:p>
            <a:pPr algn="ctr"/>
            <a:r>
              <a:rPr lang="fr-CA" sz="9800" b="1" dirty="0" smtClean="0">
                <a:solidFill>
                  <a:schemeClr val="accent2">
                    <a:lumMod val="50000"/>
                  </a:schemeClr>
                </a:solidFill>
              </a:rPr>
              <a:t>et la société des robots</a:t>
            </a:r>
          </a:p>
          <a:p>
            <a:pPr algn="ctr"/>
            <a:endParaRPr lang="fr-CA" sz="3200" b="1" dirty="0">
              <a:solidFill>
                <a:schemeClr val="tx1"/>
              </a:solidFill>
            </a:endParaRPr>
          </a:p>
          <a:p>
            <a:pPr algn="ctr"/>
            <a:endParaRPr lang="fr-CA" sz="3200" b="1" dirty="0" smtClean="0">
              <a:solidFill>
                <a:schemeClr val="tx1"/>
              </a:solidFill>
            </a:endParaRPr>
          </a:p>
          <a:p>
            <a:pPr algn="ctr"/>
            <a:r>
              <a:rPr lang="fr-CA" sz="7200" b="1" dirty="0" smtClean="0">
                <a:solidFill>
                  <a:schemeClr val="tx1"/>
                </a:solidFill>
              </a:rPr>
              <a:t>Bernard Sinclair-Desgagné</a:t>
            </a:r>
          </a:p>
          <a:p>
            <a:pPr algn="ctr"/>
            <a:r>
              <a:rPr lang="fr-CA" sz="7200" i="1" dirty="0" smtClean="0">
                <a:solidFill>
                  <a:schemeClr val="tx1"/>
                </a:solidFill>
              </a:rPr>
              <a:t>Chaire d’économie de l’environnement</a:t>
            </a:r>
          </a:p>
          <a:p>
            <a:pPr algn="ctr"/>
            <a:r>
              <a:rPr lang="fr-CA" sz="7200" i="1" dirty="0" smtClean="0">
                <a:solidFill>
                  <a:schemeClr val="tx1"/>
                </a:solidFill>
              </a:rPr>
              <a:t>et de gouvernance mondiale</a:t>
            </a:r>
          </a:p>
          <a:p>
            <a:pPr algn="ctr"/>
            <a:r>
              <a:rPr lang="fr-CA" sz="7200" b="1" dirty="0" smtClean="0">
                <a:solidFill>
                  <a:schemeClr val="accent5">
                    <a:lumMod val="75000"/>
                  </a:schemeClr>
                </a:solidFill>
              </a:rPr>
              <a:t>HEC Montréal</a:t>
            </a:r>
          </a:p>
          <a:p>
            <a:pPr algn="ctr"/>
            <a:r>
              <a:rPr lang="fr-CA" sz="7200" dirty="0" err="1" smtClean="0">
                <a:solidFill>
                  <a:srgbClr val="C00000"/>
                </a:solidFill>
              </a:rPr>
              <a:t>Fellow</a:t>
            </a:r>
            <a:r>
              <a:rPr lang="fr-CA" sz="7200" dirty="0" smtClean="0">
                <a:solidFill>
                  <a:srgbClr val="C00000"/>
                </a:solidFill>
              </a:rPr>
              <a:t> CIRANO</a:t>
            </a:r>
          </a:p>
          <a:p>
            <a:endParaRPr lang="fr-CA" b="1" dirty="0"/>
          </a:p>
          <a:p>
            <a:endParaRPr lang="fr-CA" dirty="0" smtClean="0"/>
          </a:p>
          <a:p>
            <a:r>
              <a:rPr lang="fr-CA" dirty="0" smtClean="0"/>
              <a:t>…</a:t>
            </a:r>
            <a:endParaRPr lang="fr-CA" dirty="0"/>
          </a:p>
        </p:txBody>
      </p:sp>
      <p:sp>
        <p:nvSpPr>
          <p:cNvPr id="5" name="ZoneTexte 4"/>
          <p:cNvSpPr txBox="1"/>
          <p:nvPr/>
        </p:nvSpPr>
        <p:spPr>
          <a:xfrm>
            <a:off x="2292459" y="672663"/>
            <a:ext cx="244650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A" b="1" dirty="0" smtClean="0"/>
              <a:t>Atelier Avant-Garde</a:t>
            </a:r>
          </a:p>
          <a:p>
            <a:pPr algn="ctr"/>
            <a:r>
              <a:rPr lang="fr-CA" b="1" dirty="0" smtClean="0">
                <a:solidFill>
                  <a:srgbClr val="C00000"/>
                </a:solidFill>
              </a:rPr>
              <a:t>CIRANO</a:t>
            </a:r>
          </a:p>
          <a:p>
            <a:pPr algn="ctr"/>
            <a:endParaRPr lang="fr-CA" sz="1000" b="1" dirty="0" smtClean="0">
              <a:solidFill>
                <a:srgbClr val="C00000"/>
              </a:solidFill>
            </a:endParaRPr>
          </a:p>
          <a:p>
            <a:pPr algn="ctr"/>
            <a:r>
              <a:rPr lang="fr-C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29 mars 2017</a:t>
            </a:r>
            <a:endParaRPr lang="fr-C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86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746234" y="250371"/>
            <a:ext cx="8346254" cy="696686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CA" sz="2800" dirty="0" smtClean="0"/>
              <a:t>Robotique et société et la société des robots</a:t>
            </a:r>
            <a:endParaRPr lang="fr-CA" sz="28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914" y="1076999"/>
            <a:ext cx="11080630" cy="200434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à coins arrondis 3"/>
          <p:cNvSpPr/>
          <p:nvPr/>
        </p:nvSpPr>
        <p:spPr>
          <a:xfrm>
            <a:off x="5943601" y="1447801"/>
            <a:ext cx="4561114" cy="391886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à coins arrondis 4"/>
          <p:cNvSpPr/>
          <p:nvPr/>
        </p:nvSpPr>
        <p:spPr>
          <a:xfrm>
            <a:off x="4919361" y="1872685"/>
            <a:ext cx="2297868" cy="391886"/>
          </a:xfrm>
          <a:prstGeom prst="round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ZoneTexte 5"/>
          <p:cNvSpPr txBox="1"/>
          <p:nvPr/>
        </p:nvSpPr>
        <p:spPr>
          <a:xfrm>
            <a:off x="4416515" y="3877028"/>
            <a:ext cx="433804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Symbol" panose="05050102010706020507" pitchFamily="18" charset="2"/>
              <a:buChar char="·"/>
            </a:pPr>
            <a:r>
              <a:rPr lang="fr-CA" b="1" dirty="0" smtClean="0">
                <a:solidFill>
                  <a:schemeClr val="accent5">
                    <a:lumMod val="75000"/>
                  </a:schemeClr>
                </a:solidFill>
                <a:sym typeface="Symbol" panose="05050102010706020507" pitchFamily="18" charset="2"/>
              </a:rPr>
              <a:t>Memory-</a:t>
            </a:r>
            <a:r>
              <a:rPr lang="fr-CA" b="1" dirty="0" err="1" smtClean="0">
                <a:solidFill>
                  <a:schemeClr val="accent5">
                    <a:lumMod val="75000"/>
                  </a:schemeClr>
                </a:solidFill>
                <a:sym typeface="Symbol" panose="05050102010706020507" pitchFamily="18" charset="2"/>
              </a:rPr>
              <a:t>based</a:t>
            </a:r>
            <a:r>
              <a:rPr lang="fr-CA" b="1" dirty="0" smtClean="0">
                <a:solidFill>
                  <a:schemeClr val="accent5">
                    <a:lumMod val="75000"/>
                  </a:schemeClr>
                </a:solidFill>
                <a:sym typeface="Symbol" panose="05050102010706020507" pitchFamily="18" charset="2"/>
              </a:rPr>
              <a:t> </a:t>
            </a:r>
            <a:r>
              <a:rPr lang="fr-CA" b="1" dirty="0" err="1" smtClean="0">
                <a:solidFill>
                  <a:schemeClr val="accent5">
                    <a:lumMod val="75000"/>
                  </a:schemeClr>
                </a:solidFill>
                <a:sym typeface="Symbol" panose="05050102010706020507" pitchFamily="18" charset="2"/>
              </a:rPr>
              <a:t>autonomy</a:t>
            </a:r>
            <a:endParaRPr lang="fr-CA" b="1" dirty="0" smtClean="0">
              <a:solidFill>
                <a:schemeClr val="accent5">
                  <a:lumMod val="75000"/>
                </a:schemeClr>
              </a:solidFill>
              <a:sym typeface="Symbol" panose="05050102010706020507" pitchFamily="18" charset="2"/>
            </a:endParaRPr>
          </a:p>
          <a:p>
            <a:endParaRPr lang="fr-CA" b="1" dirty="0" smtClean="0">
              <a:solidFill>
                <a:schemeClr val="accent5">
                  <a:lumMod val="75000"/>
                </a:schemeClr>
              </a:solidFill>
              <a:sym typeface="Symbol" panose="05050102010706020507" pitchFamily="18" charset="2"/>
            </a:endParaRPr>
          </a:p>
          <a:p>
            <a:pPr marL="285750" indent="-285750">
              <a:buFont typeface="Symbol" panose="05050102010706020507" pitchFamily="18" charset="2"/>
              <a:buChar char="·"/>
            </a:pPr>
            <a:r>
              <a:rPr lang="fr-CA" b="1" dirty="0" smtClean="0">
                <a:solidFill>
                  <a:schemeClr val="accent5">
                    <a:lumMod val="75000"/>
                  </a:schemeClr>
                </a:solidFill>
                <a:sym typeface="Symbol" panose="05050102010706020507" pitchFamily="18" charset="2"/>
              </a:rPr>
              <a:t>High-speed sharing of </a:t>
            </a:r>
            <a:r>
              <a:rPr lang="fr-CA" b="1" dirty="0" err="1" smtClean="0">
                <a:solidFill>
                  <a:schemeClr val="accent5">
                    <a:lumMod val="75000"/>
                  </a:schemeClr>
                </a:solidFill>
                <a:sym typeface="Symbol" panose="05050102010706020507" pitchFamily="18" charset="2"/>
              </a:rPr>
              <a:t>experiences</a:t>
            </a:r>
            <a:endParaRPr lang="fr-CA" b="1" dirty="0" smtClean="0">
              <a:solidFill>
                <a:schemeClr val="accent5">
                  <a:lumMod val="75000"/>
                </a:schemeClr>
              </a:solidFill>
              <a:sym typeface="Symbol" panose="05050102010706020507" pitchFamily="18" charset="2"/>
            </a:endParaRPr>
          </a:p>
          <a:p>
            <a:endParaRPr lang="fr-CA" b="1" dirty="0" smtClean="0">
              <a:solidFill>
                <a:schemeClr val="accent5">
                  <a:lumMod val="75000"/>
                </a:schemeClr>
              </a:solidFill>
              <a:sym typeface="Symbol" panose="05050102010706020507" pitchFamily="18" charset="2"/>
            </a:endParaRPr>
          </a:p>
          <a:p>
            <a:pPr marL="285750" indent="-285750">
              <a:buFont typeface="Symbol" panose="05050102010706020507" pitchFamily="18" charset="2"/>
              <a:buChar char="·"/>
            </a:pPr>
            <a:r>
              <a:rPr lang="fr-CA" b="1" dirty="0" smtClean="0">
                <a:solidFill>
                  <a:schemeClr val="accent5">
                    <a:lumMod val="75000"/>
                  </a:schemeClr>
                </a:solidFill>
                <a:sym typeface="Symbol" panose="05050102010706020507" pitchFamily="18" charset="2"/>
              </a:rPr>
              <a:t>Learning </a:t>
            </a:r>
            <a:r>
              <a:rPr lang="fr-CA" b="1" dirty="0" err="1" smtClean="0">
                <a:solidFill>
                  <a:schemeClr val="accent5">
                    <a:lumMod val="75000"/>
                  </a:schemeClr>
                </a:solidFill>
                <a:sym typeface="Symbol" panose="05050102010706020507" pitchFamily="18" charset="2"/>
              </a:rPr>
              <a:t>from</a:t>
            </a:r>
            <a:r>
              <a:rPr lang="fr-CA" b="1" dirty="0" smtClean="0">
                <a:solidFill>
                  <a:schemeClr val="accent5">
                    <a:lumMod val="75000"/>
                  </a:schemeClr>
                </a:solidFill>
                <a:sym typeface="Symbol" panose="05050102010706020507" pitchFamily="18" charset="2"/>
              </a:rPr>
              <a:t> imagination</a:t>
            </a:r>
          </a:p>
          <a:p>
            <a:endParaRPr lang="fr-CA" b="1" dirty="0" smtClean="0">
              <a:solidFill>
                <a:schemeClr val="accent5">
                  <a:lumMod val="75000"/>
                </a:schemeClr>
              </a:solidFill>
              <a:sym typeface="Symbol" panose="05050102010706020507" pitchFamily="18" charset="2"/>
            </a:endParaRPr>
          </a:p>
          <a:p>
            <a:pPr marL="285750" indent="-285750">
              <a:buFont typeface="Symbol" panose="05050102010706020507" pitchFamily="18" charset="2"/>
              <a:buChar char="·"/>
            </a:pPr>
            <a:r>
              <a:rPr lang="fr-CA" b="1" dirty="0" smtClean="0">
                <a:solidFill>
                  <a:schemeClr val="accent5">
                    <a:lumMod val="75000"/>
                  </a:schemeClr>
                </a:solidFill>
                <a:sym typeface="Symbol" panose="05050102010706020507" pitchFamily="18" charset="2"/>
              </a:rPr>
              <a:t>Learning </a:t>
            </a:r>
            <a:r>
              <a:rPr lang="fr-CA" b="1" dirty="0" err="1" smtClean="0">
                <a:solidFill>
                  <a:schemeClr val="accent5">
                    <a:lumMod val="75000"/>
                  </a:schemeClr>
                </a:solidFill>
                <a:sym typeface="Symbol" panose="05050102010706020507" pitchFamily="18" charset="2"/>
              </a:rPr>
              <a:t>from</a:t>
            </a:r>
            <a:r>
              <a:rPr lang="fr-CA" b="1" dirty="0" smtClean="0">
                <a:solidFill>
                  <a:schemeClr val="accent5">
                    <a:lumMod val="75000"/>
                  </a:schemeClr>
                </a:solidFill>
                <a:sym typeface="Symbol" panose="05050102010706020507" pitchFamily="18" charset="2"/>
              </a:rPr>
              <a:t> people </a:t>
            </a:r>
            <a:endParaRPr lang="fr-CA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3820885" y="3586404"/>
            <a:ext cx="5159829" cy="2612571"/>
          </a:xfrm>
          <a:prstGeom prst="roundRect">
            <a:avLst/>
          </a:prstGeom>
          <a:noFill/>
          <a:ln w="28575">
            <a:solidFill>
              <a:srgbClr val="C0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1" name="Connecteur droit avec flèche 10"/>
          <p:cNvCxnSpPr/>
          <p:nvPr/>
        </p:nvCxnSpPr>
        <p:spPr>
          <a:xfrm flipV="1">
            <a:off x="2842077" y="4786335"/>
            <a:ext cx="891723" cy="329951"/>
          </a:xfrm>
          <a:prstGeom prst="straightConnector1">
            <a:avLst/>
          </a:prstGeom>
          <a:ln w="57150">
            <a:solidFill>
              <a:srgbClr val="C00000">
                <a:alpha val="6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83790" y="4999045"/>
            <a:ext cx="28200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A" dirty="0" smtClean="0"/>
              <a:t>Une société</a:t>
            </a:r>
          </a:p>
          <a:p>
            <a:pPr algn="ctr"/>
            <a:r>
              <a:rPr lang="fr-CA" dirty="0"/>
              <a:t>d</a:t>
            </a:r>
            <a:r>
              <a:rPr lang="fr-CA" dirty="0" smtClean="0"/>
              <a:t>’homo </a:t>
            </a:r>
            <a:r>
              <a:rPr lang="fr-CA" dirty="0" err="1" smtClean="0"/>
              <a:t>oeconomicus</a:t>
            </a:r>
            <a:r>
              <a:rPr lang="fr-CA" dirty="0" smtClean="0"/>
              <a:t>?</a:t>
            </a:r>
            <a:endParaRPr lang="fr-CA" dirty="0"/>
          </a:p>
        </p:txBody>
      </p:sp>
      <p:sp>
        <p:nvSpPr>
          <p:cNvPr id="14" name="Ellipse 13"/>
          <p:cNvSpPr/>
          <p:nvPr/>
        </p:nvSpPr>
        <p:spPr>
          <a:xfrm>
            <a:off x="0" y="4999045"/>
            <a:ext cx="2960914" cy="77038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278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12" grpId="0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ésultats de recherche d'images pour « robot question mark 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543" y="903514"/>
            <a:ext cx="1545771" cy="1907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Résultats de recherche d'images pour « robot question mark 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7042" y="4474028"/>
            <a:ext cx="1545771" cy="1907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Résultats de recherche d'images pour « robot question mark 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43" y="406810"/>
            <a:ext cx="1545771" cy="1907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Résultats de recherche d'images pour « robot question mark 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8843" y="102010"/>
            <a:ext cx="1545771" cy="1907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Résultats de recherche d'images pour « robot question mark 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657" y="3842657"/>
            <a:ext cx="1545771" cy="1907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Résultats de recherche d'images pour « robot question mark 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914" y="3929743"/>
            <a:ext cx="1545771" cy="1907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ésultats de recherche d'images pour « robot question mark 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314" y="348341"/>
            <a:ext cx="1545771" cy="1907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Résultats de recherche d'images pour « robot question mark 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6344" y="2811321"/>
            <a:ext cx="1545771" cy="1907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Résultats de recherche d'images pour « robot question mark 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5886" y="406810"/>
            <a:ext cx="1545771" cy="1907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9527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6234" y="0"/>
            <a:ext cx="8346254" cy="1507067"/>
          </a:xfrm>
        </p:spPr>
        <p:txBody>
          <a:bodyPr>
            <a:normAutofit/>
          </a:bodyPr>
          <a:lstStyle/>
          <a:p>
            <a:r>
              <a:rPr lang="fr-CA" sz="2800" dirty="0" smtClean="0"/>
              <a:t>Robotique et société</a:t>
            </a:r>
            <a:endParaRPr lang="fr-CA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746234" y="1507067"/>
            <a:ext cx="6789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>
                <a:hlinkClick r:id="rId2"/>
              </a:rPr>
              <a:t>Transformations du marché du travail - Références CIRANO</a:t>
            </a:r>
            <a:endParaRPr lang="fr-CA" dirty="0" smtClean="0"/>
          </a:p>
          <a:p>
            <a:endParaRPr lang="fr-CA" dirty="0"/>
          </a:p>
        </p:txBody>
      </p:sp>
      <p:sp>
        <p:nvSpPr>
          <p:cNvPr id="5" name="ZoneTexte 4"/>
          <p:cNvSpPr txBox="1"/>
          <p:nvPr/>
        </p:nvSpPr>
        <p:spPr>
          <a:xfrm>
            <a:off x="746234" y="2376450"/>
            <a:ext cx="8229600" cy="397031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CA" dirty="0" smtClean="0">
                <a:solidFill>
                  <a:schemeClr val="accent5">
                    <a:lumMod val="75000"/>
                  </a:schemeClr>
                </a:solidFill>
              </a:rPr>
              <a:t>Matthias </a:t>
            </a:r>
            <a:r>
              <a:rPr lang="fr-CA" dirty="0" err="1" smtClean="0">
                <a:solidFill>
                  <a:schemeClr val="accent5">
                    <a:lumMod val="75000"/>
                  </a:schemeClr>
                </a:solidFill>
              </a:rPr>
              <a:t>Oschinski</a:t>
            </a:r>
            <a:r>
              <a:rPr lang="fr-CA" dirty="0" smtClean="0">
                <a:solidFill>
                  <a:schemeClr val="accent5">
                    <a:lumMod val="75000"/>
                  </a:schemeClr>
                </a:solidFill>
              </a:rPr>
              <a:t> et Rosalie </a:t>
            </a:r>
            <a:r>
              <a:rPr lang="fr-CA" dirty="0" err="1" smtClean="0">
                <a:solidFill>
                  <a:schemeClr val="accent5">
                    <a:lumMod val="75000"/>
                  </a:schemeClr>
                </a:solidFill>
              </a:rPr>
              <a:t>Wyonch</a:t>
            </a:r>
            <a:r>
              <a:rPr lang="fr-CA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fr-CA" i="1" dirty="0" smtClean="0"/>
              <a:t>Le </a:t>
            </a:r>
            <a:r>
              <a:rPr lang="fr-CA" i="1" dirty="0"/>
              <a:t>choc du futur? Les répercussions de </a:t>
            </a:r>
            <a:r>
              <a:rPr lang="fr-CA" i="1" dirty="0" smtClean="0"/>
              <a:t>l'</a:t>
            </a:r>
            <a:r>
              <a:rPr lang="fr-CA" i="1" dirty="0" err="1" smtClean="0"/>
              <a:t>auto-matisation</a:t>
            </a:r>
            <a:r>
              <a:rPr lang="fr-CA" i="1" dirty="0" smtClean="0"/>
              <a:t> </a:t>
            </a:r>
            <a:r>
              <a:rPr lang="fr-CA" i="1" dirty="0"/>
              <a:t>sur </a:t>
            </a:r>
            <a:r>
              <a:rPr lang="fr-CA" i="1" dirty="0" smtClean="0"/>
              <a:t>le marché </a:t>
            </a:r>
            <a:r>
              <a:rPr lang="fr-CA" i="1" dirty="0"/>
              <a:t>du travail au </a:t>
            </a:r>
            <a:r>
              <a:rPr lang="fr-CA" i="1" dirty="0" smtClean="0"/>
              <a:t>Canada</a:t>
            </a:r>
            <a:r>
              <a:rPr lang="fr-CA" i="1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fr-CA" dirty="0" smtClean="0">
                <a:solidFill>
                  <a:schemeClr val="accent5">
                    <a:lumMod val="75000"/>
                  </a:schemeClr>
                </a:solidFill>
              </a:rPr>
              <a:t>Rapport de l’Institut C. D. Howe, mars 2017</a:t>
            </a:r>
          </a:p>
          <a:p>
            <a:pPr algn="just"/>
            <a:endParaRPr lang="fr-CA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David H.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Autor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dirty="0" smtClean="0"/>
              <a:t>« Why </a:t>
            </a:r>
            <a:r>
              <a:rPr lang="en-US" dirty="0"/>
              <a:t>Are There Still So Many </a:t>
            </a:r>
            <a:r>
              <a:rPr lang="en-US" dirty="0" smtClean="0"/>
              <a:t>Jobs? The </a:t>
            </a:r>
            <a:r>
              <a:rPr lang="en-US" dirty="0"/>
              <a:t>History and Future of </a:t>
            </a:r>
            <a:r>
              <a:rPr lang="en-US" dirty="0" smtClean="0"/>
              <a:t>Workplace </a:t>
            </a:r>
            <a:r>
              <a:rPr lang="fr-CA" dirty="0" smtClean="0"/>
              <a:t>Automation », 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Journal 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of Economic 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Perspectives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29(3),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été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2015, p. 3-30</a:t>
            </a:r>
          </a:p>
          <a:p>
            <a:pPr algn="just"/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Gill A. Pratt, </a:t>
            </a:r>
            <a:r>
              <a:rPr lang="en-US" dirty="0" smtClean="0"/>
              <a:t>« Is </a:t>
            </a:r>
            <a:r>
              <a:rPr lang="en-US" dirty="0"/>
              <a:t>a Cambrian Explosion Coming </a:t>
            </a:r>
            <a:r>
              <a:rPr lang="en-US" dirty="0" smtClean="0"/>
              <a:t>for </a:t>
            </a:r>
            <a:r>
              <a:rPr lang="fr-CA" dirty="0" err="1" smtClean="0"/>
              <a:t>Robotics</a:t>
            </a:r>
            <a:r>
              <a:rPr lang="fr-CA" dirty="0" smtClean="0"/>
              <a:t>? », </a:t>
            </a:r>
            <a:r>
              <a:rPr lang="fr-CA" i="1" dirty="0" smtClean="0">
                <a:solidFill>
                  <a:schemeClr val="accent5">
                    <a:lumMod val="75000"/>
                  </a:schemeClr>
                </a:solidFill>
              </a:rPr>
              <a:t>Journal of Economic Perspectives </a:t>
            </a:r>
            <a:r>
              <a:rPr lang="fr-CA" dirty="0" smtClean="0">
                <a:solidFill>
                  <a:schemeClr val="accent5">
                    <a:lumMod val="75000"/>
                  </a:schemeClr>
                </a:solidFill>
              </a:rPr>
              <a:t>29(3), été 2015, p. 51-60</a:t>
            </a:r>
          </a:p>
          <a:p>
            <a:pPr algn="just"/>
            <a:endParaRPr lang="fr-CA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fr-CA" dirty="0" smtClean="0">
                <a:solidFill>
                  <a:schemeClr val="accent5">
                    <a:lumMod val="75000"/>
                  </a:schemeClr>
                </a:solidFill>
              </a:rPr>
              <a:t>Éthique de la recherche en robotique. </a:t>
            </a:r>
            <a:r>
              <a:rPr lang="fr-CA" dirty="0"/>
              <a:t>Rapport n° 1 de la </a:t>
            </a:r>
            <a:r>
              <a:rPr lang="fr-CA" dirty="0" smtClean="0"/>
              <a:t>CERNA – Commission </a:t>
            </a:r>
            <a:r>
              <a:rPr lang="fr-CA" dirty="0"/>
              <a:t>de réflexion sur l’Éthique de la </a:t>
            </a:r>
            <a:r>
              <a:rPr lang="fr-CA" dirty="0" smtClean="0"/>
              <a:t>Recherche en </a:t>
            </a:r>
            <a:r>
              <a:rPr lang="fr-CA" dirty="0"/>
              <a:t>sciences et technologies du Numérique </a:t>
            </a:r>
            <a:r>
              <a:rPr lang="fr-CA" dirty="0" smtClean="0"/>
              <a:t>d’</a:t>
            </a:r>
            <a:r>
              <a:rPr lang="fr-CA" dirty="0" err="1" smtClean="0"/>
              <a:t>Allistene</a:t>
            </a:r>
            <a:r>
              <a:rPr lang="fr-CA" dirty="0" smtClean="0"/>
              <a:t>. </a:t>
            </a:r>
            <a:r>
              <a:rPr lang="fr-CA" dirty="0" smtClean="0">
                <a:solidFill>
                  <a:schemeClr val="accent5">
                    <a:lumMod val="75000"/>
                  </a:schemeClr>
                </a:solidFill>
              </a:rPr>
              <a:t>Avril 2015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29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746234" y="0"/>
            <a:ext cx="8346254" cy="947057"/>
          </a:xfrm>
        </p:spPr>
        <p:txBody>
          <a:bodyPr>
            <a:normAutofit/>
          </a:bodyPr>
          <a:lstStyle/>
          <a:p>
            <a:r>
              <a:rPr lang="fr-CA" sz="2800" dirty="0" smtClean="0"/>
              <a:t>Robotique et société</a:t>
            </a:r>
            <a:endParaRPr lang="fr-CA" sz="28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628" y="878314"/>
            <a:ext cx="10613571" cy="1966286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094577" y="3048000"/>
            <a:ext cx="947545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Symbol" panose="05050102010706020507" pitchFamily="18" charset="2"/>
              <a:buChar char="·"/>
            </a:pPr>
            <a:r>
              <a:rPr lang="fr-CA" dirty="0" err="1" smtClean="0">
                <a:sym typeface="Symbol" panose="05050102010706020507" pitchFamily="18" charset="2"/>
              </a:rPr>
              <a:t>Exponential</a:t>
            </a:r>
            <a:r>
              <a:rPr lang="fr-CA" dirty="0" smtClean="0">
                <a:sym typeface="Symbol" panose="05050102010706020507" pitchFamily="18" charset="2"/>
              </a:rPr>
              <a:t> </a:t>
            </a:r>
            <a:r>
              <a:rPr lang="fr-CA" dirty="0" err="1" smtClean="0">
                <a:sym typeface="Symbol" panose="05050102010706020507" pitchFamily="18" charset="2"/>
              </a:rPr>
              <a:t>growth</a:t>
            </a:r>
            <a:r>
              <a:rPr lang="fr-CA" dirty="0" smtClean="0">
                <a:sym typeface="Symbol" panose="05050102010706020507" pitchFamily="18" charset="2"/>
              </a:rPr>
              <a:t> in </a:t>
            </a:r>
            <a:r>
              <a:rPr lang="fr-CA" dirty="0" err="1" smtClean="0">
                <a:sym typeface="Symbol" panose="05050102010706020507" pitchFamily="18" charset="2"/>
              </a:rPr>
              <a:t>computing</a:t>
            </a:r>
            <a:r>
              <a:rPr lang="fr-CA" dirty="0" smtClean="0">
                <a:sym typeface="Symbol" panose="05050102010706020507" pitchFamily="18" charset="2"/>
              </a:rPr>
              <a:t> performance</a:t>
            </a:r>
          </a:p>
          <a:p>
            <a:endParaRPr lang="fr-CA" sz="800" dirty="0" smtClean="0">
              <a:sym typeface="Symbol" panose="05050102010706020507" pitchFamily="18" charset="2"/>
            </a:endParaRPr>
          </a:p>
          <a:p>
            <a:pPr marL="285750" indent="-285750">
              <a:buFont typeface="Symbol" panose="05050102010706020507" pitchFamily="18" charset="2"/>
              <a:buChar char="·"/>
            </a:pPr>
            <a:r>
              <a:rPr lang="fr-CA" dirty="0" err="1" smtClean="0">
                <a:sym typeface="Symbol" panose="05050102010706020507" pitchFamily="18" charset="2"/>
              </a:rPr>
              <a:t>Improvements</a:t>
            </a:r>
            <a:r>
              <a:rPr lang="fr-CA" dirty="0" smtClean="0">
                <a:sym typeface="Symbol" panose="05050102010706020507" pitchFamily="18" charset="2"/>
              </a:rPr>
              <a:t> in </a:t>
            </a:r>
            <a:r>
              <a:rPr lang="fr-CA" dirty="0" err="1" smtClean="0">
                <a:sym typeface="Symbol" panose="05050102010706020507" pitchFamily="18" charset="2"/>
              </a:rPr>
              <a:t>electromechanical</a:t>
            </a:r>
            <a:r>
              <a:rPr lang="fr-CA" dirty="0" smtClean="0">
                <a:sym typeface="Symbol" panose="05050102010706020507" pitchFamily="18" charset="2"/>
              </a:rPr>
              <a:t> design </a:t>
            </a:r>
            <a:r>
              <a:rPr lang="fr-CA" dirty="0" err="1" smtClean="0">
                <a:sym typeface="Symbol" panose="05050102010706020507" pitchFamily="18" charset="2"/>
              </a:rPr>
              <a:t>tools</a:t>
            </a:r>
            <a:r>
              <a:rPr lang="fr-CA" dirty="0" smtClean="0">
                <a:sym typeface="Symbol" panose="05050102010706020507" pitchFamily="18" charset="2"/>
              </a:rPr>
              <a:t> and </a:t>
            </a:r>
            <a:r>
              <a:rPr lang="fr-CA" dirty="0" err="1" smtClean="0">
                <a:sym typeface="Symbol" panose="05050102010706020507" pitchFamily="18" charset="2"/>
              </a:rPr>
              <a:t>numerically</a:t>
            </a:r>
            <a:r>
              <a:rPr lang="fr-CA" dirty="0" smtClean="0">
                <a:sym typeface="Symbol" panose="05050102010706020507" pitchFamily="18" charset="2"/>
              </a:rPr>
              <a:t> </a:t>
            </a:r>
            <a:r>
              <a:rPr lang="fr-CA" dirty="0" err="1" smtClean="0">
                <a:sym typeface="Symbol" panose="05050102010706020507" pitchFamily="18" charset="2"/>
              </a:rPr>
              <a:t>controlled</a:t>
            </a:r>
            <a:r>
              <a:rPr lang="fr-CA" dirty="0" smtClean="0">
                <a:sym typeface="Symbol" panose="05050102010706020507" pitchFamily="18" charset="2"/>
              </a:rPr>
              <a:t> </a:t>
            </a:r>
            <a:r>
              <a:rPr lang="fr-CA" dirty="0" err="1" smtClean="0">
                <a:sym typeface="Symbol" panose="05050102010706020507" pitchFamily="18" charset="2"/>
              </a:rPr>
              <a:t>manufacturing</a:t>
            </a:r>
            <a:r>
              <a:rPr lang="fr-CA" dirty="0" smtClean="0">
                <a:sym typeface="Symbol" panose="05050102010706020507" pitchFamily="18" charset="2"/>
              </a:rPr>
              <a:t> </a:t>
            </a:r>
            <a:r>
              <a:rPr lang="fr-CA" dirty="0" err="1" smtClean="0">
                <a:sym typeface="Symbol" panose="05050102010706020507" pitchFamily="18" charset="2"/>
              </a:rPr>
              <a:t>tools</a:t>
            </a:r>
            <a:endParaRPr lang="fr-CA" dirty="0" smtClean="0">
              <a:sym typeface="Symbol" panose="05050102010706020507" pitchFamily="18" charset="2"/>
            </a:endParaRPr>
          </a:p>
          <a:p>
            <a:endParaRPr lang="fr-CA" sz="800" dirty="0" smtClean="0">
              <a:sym typeface="Symbol" panose="05050102010706020507" pitchFamily="18" charset="2"/>
            </a:endParaRPr>
          </a:p>
          <a:p>
            <a:pPr marL="285750" indent="-285750">
              <a:buFont typeface="Symbol" panose="05050102010706020507" pitchFamily="18" charset="2"/>
              <a:buChar char="·"/>
            </a:pPr>
            <a:r>
              <a:rPr lang="fr-CA" dirty="0" err="1" smtClean="0">
                <a:sym typeface="Symbol" panose="05050102010706020507" pitchFamily="18" charset="2"/>
              </a:rPr>
              <a:t>Improvements</a:t>
            </a:r>
            <a:r>
              <a:rPr lang="fr-CA" dirty="0" smtClean="0">
                <a:sym typeface="Symbol" panose="05050102010706020507" pitchFamily="18" charset="2"/>
              </a:rPr>
              <a:t> in </a:t>
            </a:r>
            <a:r>
              <a:rPr lang="fr-CA" dirty="0" err="1" smtClean="0">
                <a:sym typeface="Symbol" panose="05050102010706020507" pitchFamily="18" charset="2"/>
              </a:rPr>
              <a:t>electrical</a:t>
            </a:r>
            <a:r>
              <a:rPr lang="fr-CA" dirty="0" smtClean="0">
                <a:sym typeface="Symbol" panose="05050102010706020507" pitchFamily="18" charset="2"/>
              </a:rPr>
              <a:t> </a:t>
            </a:r>
            <a:r>
              <a:rPr lang="fr-CA" dirty="0" err="1" smtClean="0">
                <a:sym typeface="Symbol" panose="05050102010706020507" pitchFamily="18" charset="2"/>
              </a:rPr>
              <a:t>energy</a:t>
            </a:r>
            <a:r>
              <a:rPr lang="fr-CA" dirty="0" smtClean="0">
                <a:sym typeface="Symbol" panose="05050102010706020507" pitchFamily="18" charset="2"/>
              </a:rPr>
              <a:t> </a:t>
            </a:r>
            <a:r>
              <a:rPr lang="fr-CA" dirty="0" err="1" smtClean="0">
                <a:sym typeface="Symbol" panose="05050102010706020507" pitchFamily="18" charset="2"/>
              </a:rPr>
              <a:t>storage</a:t>
            </a:r>
            <a:endParaRPr lang="fr-CA" dirty="0" smtClean="0">
              <a:sym typeface="Symbol" panose="05050102010706020507" pitchFamily="18" charset="2"/>
            </a:endParaRPr>
          </a:p>
          <a:p>
            <a:endParaRPr lang="fr-CA" sz="800" dirty="0" smtClean="0">
              <a:sym typeface="Symbol" panose="05050102010706020507" pitchFamily="18" charset="2"/>
            </a:endParaRPr>
          </a:p>
          <a:p>
            <a:pPr marL="285750" indent="-285750">
              <a:buFont typeface="Symbol" panose="05050102010706020507" pitchFamily="18" charset="2"/>
              <a:buChar char="·"/>
            </a:pPr>
            <a:r>
              <a:rPr lang="fr-CA" dirty="0" err="1" smtClean="0">
                <a:sym typeface="Symbol" panose="05050102010706020507" pitchFamily="18" charset="2"/>
              </a:rPr>
              <a:t>Improvements</a:t>
            </a:r>
            <a:r>
              <a:rPr lang="fr-CA" dirty="0" smtClean="0">
                <a:sym typeface="Symbol" panose="05050102010706020507" pitchFamily="18" charset="2"/>
              </a:rPr>
              <a:t> in </a:t>
            </a:r>
            <a:r>
              <a:rPr lang="fr-CA" dirty="0" err="1" smtClean="0">
                <a:sym typeface="Symbol" panose="05050102010706020507" pitchFamily="18" charset="2"/>
              </a:rPr>
              <a:t>electronics</a:t>
            </a:r>
            <a:r>
              <a:rPr lang="fr-CA" dirty="0" smtClean="0">
                <a:sym typeface="Symbol" panose="05050102010706020507" pitchFamily="18" charset="2"/>
              </a:rPr>
              <a:t> power </a:t>
            </a:r>
            <a:r>
              <a:rPr lang="fr-CA" dirty="0" err="1" smtClean="0">
                <a:sym typeface="Symbol" panose="05050102010706020507" pitchFamily="18" charset="2"/>
              </a:rPr>
              <a:t>efficiency</a:t>
            </a:r>
            <a:endParaRPr lang="fr-CA" dirty="0" smtClean="0">
              <a:sym typeface="Symbol" panose="05050102010706020507" pitchFamily="18" charset="2"/>
            </a:endParaRPr>
          </a:p>
          <a:p>
            <a:endParaRPr lang="fr-CA" sz="800" dirty="0" smtClean="0">
              <a:sym typeface="Symbol" panose="05050102010706020507" pitchFamily="18" charset="2"/>
            </a:endParaRPr>
          </a:p>
          <a:p>
            <a:pPr marL="285750" indent="-285750">
              <a:buFont typeface="Symbol" panose="05050102010706020507" pitchFamily="18" charset="2"/>
              <a:buChar char="·"/>
            </a:pPr>
            <a:r>
              <a:rPr lang="fr-CA" dirty="0" err="1" smtClean="0">
                <a:sym typeface="Symbol" panose="05050102010706020507" pitchFamily="18" charset="2"/>
              </a:rPr>
              <a:t>Exponential</a:t>
            </a:r>
            <a:r>
              <a:rPr lang="fr-CA" dirty="0" smtClean="0">
                <a:sym typeface="Symbol" panose="05050102010706020507" pitchFamily="18" charset="2"/>
              </a:rPr>
              <a:t> expansion of the </a:t>
            </a:r>
            <a:r>
              <a:rPr lang="fr-CA" dirty="0" err="1" smtClean="0">
                <a:sym typeface="Symbol" panose="05050102010706020507" pitchFamily="18" charset="2"/>
              </a:rPr>
              <a:t>availability</a:t>
            </a:r>
            <a:r>
              <a:rPr lang="fr-CA" dirty="0" smtClean="0">
                <a:sym typeface="Symbol" panose="05050102010706020507" pitchFamily="18" charset="2"/>
              </a:rPr>
              <a:t> and performance of local </a:t>
            </a:r>
            <a:r>
              <a:rPr lang="fr-CA" dirty="0" err="1" smtClean="0">
                <a:sym typeface="Symbol" panose="05050102010706020507" pitchFamily="18" charset="2"/>
              </a:rPr>
              <a:t>wireless</a:t>
            </a:r>
            <a:r>
              <a:rPr lang="fr-CA" dirty="0" smtClean="0">
                <a:sym typeface="Symbol" panose="05050102010706020507" pitchFamily="18" charset="2"/>
              </a:rPr>
              <a:t> digital communication</a:t>
            </a:r>
          </a:p>
          <a:p>
            <a:endParaRPr lang="fr-CA" sz="800" dirty="0" smtClean="0">
              <a:sym typeface="Symbol" panose="05050102010706020507" pitchFamily="18" charset="2"/>
            </a:endParaRPr>
          </a:p>
          <a:p>
            <a:pPr marL="285750" indent="-285750">
              <a:buFont typeface="Symbol" panose="05050102010706020507" pitchFamily="18" charset="2"/>
              <a:buChar char="·"/>
            </a:pPr>
            <a:r>
              <a:rPr lang="fr-CA" b="1" dirty="0" err="1" smtClean="0">
                <a:solidFill>
                  <a:schemeClr val="accent5">
                    <a:lumMod val="50000"/>
                  </a:schemeClr>
                </a:solidFill>
                <a:sym typeface="Symbol" panose="05050102010706020507" pitchFamily="18" charset="2"/>
              </a:rPr>
              <a:t>Exponential</a:t>
            </a:r>
            <a:r>
              <a:rPr lang="fr-CA" b="1" dirty="0" smtClean="0">
                <a:solidFill>
                  <a:schemeClr val="accent5">
                    <a:lumMod val="50000"/>
                  </a:schemeClr>
                </a:solidFill>
                <a:sym typeface="Symbol" panose="05050102010706020507" pitchFamily="18" charset="2"/>
              </a:rPr>
              <a:t> </a:t>
            </a:r>
            <a:r>
              <a:rPr lang="fr-CA" b="1" dirty="0" err="1" smtClean="0">
                <a:solidFill>
                  <a:schemeClr val="accent5">
                    <a:lumMod val="50000"/>
                  </a:schemeClr>
                </a:solidFill>
                <a:sym typeface="Symbol" panose="05050102010706020507" pitchFamily="18" charset="2"/>
              </a:rPr>
              <a:t>growth</a:t>
            </a:r>
            <a:r>
              <a:rPr lang="fr-CA" b="1" dirty="0" smtClean="0">
                <a:solidFill>
                  <a:schemeClr val="accent5">
                    <a:lumMod val="50000"/>
                  </a:schemeClr>
                </a:solidFill>
                <a:sym typeface="Symbol" panose="05050102010706020507" pitchFamily="18" charset="2"/>
              </a:rPr>
              <a:t> of the </a:t>
            </a:r>
            <a:r>
              <a:rPr lang="fr-CA" b="1" dirty="0" err="1" smtClean="0">
                <a:solidFill>
                  <a:schemeClr val="accent5">
                    <a:lumMod val="50000"/>
                  </a:schemeClr>
                </a:solidFill>
                <a:sym typeface="Symbol" panose="05050102010706020507" pitchFamily="18" charset="2"/>
              </a:rPr>
              <a:t>scale</a:t>
            </a:r>
            <a:r>
              <a:rPr lang="fr-CA" b="1" dirty="0" smtClean="0">
                <a:solidFill>
                  <a:schemeClr val="accent5">
                    <a:lumMod val="50000"/>
                  </a:schemeClr>
                </a:solidFill>
                <a:sym typeface="Symbol" panose="05050102010706020507" pitchFamily="18" charset="2"/>
              </a:rPr>
              <a:t> and performance of the internet</a:t>
            </a:r>
          </a:p>
          <a:p>
            <a:endParaRPr lang="fr-CA" sz="800" b="1" dirty="0" smtClean="0">
              <a:solidFill>
                <a:schemeClr val="accent5">
                  <a:lumMod val="50000"/>
                </a:schemeClr>
              </a:solidFill>
              <a:sym typeface="Symbol" panose="05050102010706020507" pitchFamily="18" charset="2"/>
            </a:endParaRPr>
          </a:p>
          <a:p>
            <a:pPr marL="285750" indent="-285750">
              <a:buFont typeface="Symbol" panose="05050102010706020507" pitchFamily="18" charset="2"/>
              <a:buChar char="·"/>
            </a:pPr>
            <a:r>
              <a:rPr lang="fr-CA" b="1" dirty="0" err="1" smtClean="0">
                <a:solidFill>
                  <a:schemeClr val="accent5">
                    <a:lumMod val="50000"/>
                  </a:schemeClr>
                </a:solidFill>
                <a:sym typeface="Symbol" panose="05050102010706020507" pitchFamily="18" charset="2"/>
              </a:rPr>
              <a:t>Exponential</a:t>
            </a:r>
            <a:r>
              <a:rPr lang="fr-CA" b="1" dirty="0" smtClean="0">
                <a:solidFill>
                  <a:schemeClr val="accent5">
                    <a:lumMod val="50000"/>
                  </a:schemeClr>
                </a:solidFill>
                <a:sym typeface="Symbol" panose="05050102010706020507" pitchFamily="18" charset="2"/>
              </a:rPr>
              <a:t> </a:t>
            </a:r>
            <a:r>
              <a:rPr lang="fr-CA" b="1" dirty="0" err="1" smtClean="0">
                <a:solidFill>
                  <a:schemeClr val="accent5">
                    <a:lumMod val="50000"/>
                  </a:schemeClr>
                </a:solidFill>
                <a:sym typeface="Symbol" panose="05050102010706020507" pitchFamily="18" charset="2"/>
              </a:rPr>
              <a:t>growth</a:t>
            </a:r>
            <a:r>
              <a:rPr lang="fr-CA" b="1" dirty="0" smtClean="0">
                <a:solidFill>
                  <a:schemeClr val="accent5">
                    <a:lumMod val="50000"/>
                  </a:schemeClr>
                </a:solidFill>
                <a:sym typeface="Symbol" panose="05050102010706020507" pitchFamily="18" charset="2"/>
              </a:rPr>
              <a:t> of </a:t>
            </a:r>
            <a:r>
              <a:rPr lang="fr-CA" b="1" dirty="0" err="1" smtClean="0">
                <a:solidFill>
                  <a:schemeClr val="accent5">
                    <a:lumMod val="50000"/>
                  </a:schemeClr>
                </a:solidFill>
                <a:sym typeface="Symbol" panose="05050102010706020507" pitchFamily="18" charset="2"/>
              </a:rPr>
              <a:t>worldwide</a:t>
            </a:r>
            <a:r>
              <a:rPr lang="fr-CA" b="1" dirty="0" smtClean="0">
                <a:solidFill>
                  <a:schemeClr val="accent5">
                    <a:lumMod val="50000"/>
                  </a:schemeClr>
                </a:solidFill>
                <a:sym typeface="Symbol" panose="05050102010706020507" pitchFamily="18" charset="2"/>
              </a:rPr>
              <a:t> data </a:t>
            </a:r>
            <a:r>
              <a:rPr lang="fr-CA" b="1" dirty="0" err="1" smtClean="0">
                <a:solidFill>
                  <a:schemeClr val="accent5">
                    <a:lumMod val="50000"/>
                  </a:schemeClr>
                </a:solidFill>
                <a:sym typeface="Symbol" panose="05050102010706020507" pitchFamily="18" charset="2"/>
              </a:rPr>
              <a:t>storage</a:t>
            </a:r>
            <a:endParaRPr lang="fr-CA" b="1" dirty="0" smtClean="0">
              <a:solidFill>
                <a:schemeClr val="accent5">
                  <a:lumMod val="50000"/>
                </a:schemeClr>
              </a:solidFill>
              <a:sym typeface="Symbol" panose="05050102010706020507" pitchFamily="18" charset="2"/>
            </a:endParaRPr>
          </a:p>
          <a:p>
            <a:endParaRPr lang="fr-CA" sz="800" b="1" dirty="0" smtClean="0">
              <a:solidFill>
                <a:schemeClr val="accent5">
                  <a:lumMod val="50000"/>
                </a:schemeClr>
              </a:solidFill>
              <a:sym typeface="Symbol" panose="05050102010706020507" pitchFamily="18" charset="2"/>
            </a:endParaRPr>
          </a:p>
          <a:p>
            <a:pPr marL="285750" indent="-285750">
              <a:buFont typeface="Symbol" panose="05050102010706020507" pitchFamily="18" charset="2"/>
              <a:buChar char="·"/>
            </a:pPr>
            <a:r>
              <a:rPr lang="fr-CA" b="1" dirty="0" err="1" smtClean="0">
                <a:solidFill>
                  <a:schemeClr val="accent5">
                    <a:lumMod val="50000"/>
                  </a:schemeClr>
                </a:solidFill>
                <a:sym typeface="Symbol" panose="05050102010706020507" pitchFamily="18" charset="2"/>
              </a:rPr>
              <a:t>Exponential</a:t>
            </a:r>
            <a:r>
              <a:rPr lang="fr-CA" b="1" dirty="0" smtClean="0">
                <a:solidFill>
                  <a:schemeClr val="accent5">
                    <a:lumMod val="50000"/>
                  </a:schemeClr>
                </a:solidFill>
                <a:sym typeface="Symbol" panose="05050102010706020507" pitchFamily="18" charset="2"/>
              </a:rPr>
              <a:t> </a:t>
            </a:r>
            <a:r>
              <a:rPr lang="fr-CA" b="1" dirty="0" err="1" smtClean="0">
                <a:solidFill>
                  <a:schemeClr val="accent5">
                    <a:lumMod val="50000"/>
                  </a:schemeClr>
                </a:solidFill>
                <a:sym typeface="Symbol" panose="05050102010706020507" pitchFamily="18" charset="2"/>
              </a:rPr>
              <a:t>growth</a:t>
            </a:r>
            <a:r>
              <a:rPr lang="fr-CA" b="1" dirty="0" smtClean="0">
                <a:solidFill>
                  <a:schemeClr val="accent5">
                    <a:lumMod val="50000"/>
                  </a:schemeClr>
                </a:solidFill>
                <a:sym typeface="Symbol" panose="05050102010706020507" pitchFamily="18" charset="2"/>
              </a:rPr>
              <a:t> in global computation power</a:t>
            </a:r>
            <a:endParaRPr lang="fr-CA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898571" y="242695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smtClean="0"/>
              <a:t> -   La technologie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6592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746234" y="250371"/>
            <a:ext cx="8346254" cy="69668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CA" sz="2800" smtClean="0"/>
              <a:t>Robotique et société</a:t>
            </a:r>
            <a:endParaRPr lang="fr-CA" sz="28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257" y="1153885"/>
            <a:ext cx="10330544" cy="5475514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4919361" y="272142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smtClean="0"/>
              <a:t> -   L’emploi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145551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746234" y="250371"/>
            <a:ext cx="8346254" cy="69668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CA" sz="2800" smtClean="0"/>
              <a:t>Robotique et société</a:t>
            </a:r>
            <a:endParaRPr lang="fr-CA" sz="2800" dirty="0"/>
          </a:p>
        </p:txBody>
      </p:sp>
      <p:sp>
        <p:nvSpPr>
          <p:cNvPr id="5" name="ZoneTexte 4"/>
          <p:cNvSpPr txBox="1"/>
          <p:nvPr/>
        </p:nvSpPr>
        <p:spPr>
          <a:xfrm>
            <a:off x="4919361" y="272142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smtClean="0"/>
              <a:t> -   L’emploi</a:t>
            </a:r>
            <a:endParaRPr lang="fr-CA" sz="24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136675"/>
            <a:ext cx="11842045" cy="6585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22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746234" y="250371"/>
            <a:ext cx="8346254" cy="69668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CA" sz="2800" smtClean="0"/>
              <a:t>Robotique et société</a:t>
            </a:r>
            <a:endParaRPr lang="fr-CA" sz="2800" dirty="0"/>
          </a:p>
        </p:txBody>
      </p:sp>
      <p:sp>
        <p:nvSpPr>
          <p:cNvPr id="5" name="ZoneTexte 4"/>
          <p:cNvSpPr txBox="1"/>
          <p:nvPr/>
        </p:nvSpPr>
        <p:spPr>
          <a:xfrm>
            <a:off x="4919361" y="272142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smtClean="0"/>
              <a:t> -   L’emploi</a:t>
            </a:r>
            <a:endParaRPr lang="fr-CA" sz="24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244" y="0"/>
            <a:ext cx="1166142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5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746234" y="250371"/>
            <a:ext cx="8346254" cy="69668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CA" sz="2800" dirty="0" smtClean="0"/>
              <a:t>Robotique et société</a:t>
            </a:r>
            <a:endParaRPr lang="fr-CA" sz="2800" dirty="0"/>
          </a:p>
        </p:txBody>
      </p:sp>
      <p:sp>
        <p:nvSpPr>
          <p:cNvPr id="5" name="ZoneTexte 4"/>
          <p:cNvSpPr txBox="1"/>
          <p:nvPr/>
        </p:nvSpPr>
        <p:spPr>
          <a:xfrm>
            <a:off x="4919361" y="272142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smtClean="0"/>
              <a:t> -   L’emploi</a:t>
            </a:r>
            <a:endParaRPr lang="fr-CA" sz="24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466" y="1075995"/>
            <a:ext cx="10160000" cy="5605011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 rot="543132">
            <a:off x="8981729" y="351248"/>
            <a:ext cx="290816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CA" b="1" dirty="0" smtClean="0">
                <a:solidFill>
                  <a:srgbClr val="C00000"/>
                </a:solidFill>
              </a:rPr>
              <a:t>Des substitutions limitées</a:t>
            </a:r>
            <a:endParaRPr lang="fr-CA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825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746234" y="250371"/>
            <a:ext cx="8346254" cy="69668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CA" sz="2800" dirty="0" smtClean="0"/>
              <a:t>Robotique et société</a:t>
            </a:r>
            <a:endParaRPr lang="fr-CA" sz="2800" dirty="0"/>
          </a:p>
        </p:txBody>
      </p:sp>
      <p:sp>
        <p:nvSpPr>
          <p:cNvPr id="5" name="ZoneTexte 4"/>
          <p:cNvSpPr txBox="1"/>
          <p:nvPr/>
        </p:nvSpPr>
        <p:spPr>
          <a:xfrm>
            <a:off x="4919361" y="272142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smtClean="0"/>
              <a:t> -   L’emploi</a:t>
            </a:r>
            <a:endParaRPr lang="fr-CA" sz="24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528" y="1314781"/>
            <a:ext cx="11572504" cy="4592229"/>
          </a:xfrm>
          <a:prstGeom prst="rect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234" y="2481537"/>
            <a:ext cx="10618450" cy="3932572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  <p:sp>
        <p:nvSpPr>
          <p:cNvPr id="7" name="ZoneTexte 6"/>
          <p:cNvSpPr txBox="1"/>
          <p:nvPr/>
        </p:nvSpPr>
        <p:spPr>
          <a:xfrm rot="284064">
            <a:off x="7690840" y="415006"/>
            <a:ext cx="400462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CA" b="1" dirty="0" smtClean="0">
                <a:solidFill>
                  <a:srgbClr val="C00000"/>
                </a:solidFill>
              </a:rPr>
              <a:t>Des complémentarités bénéfiques</a:t>
            </a:r>
            <a:endParaRPr lang="fr-CA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807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746234" y="250371"/>
            <a:ext cx="8346254" cy="69668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CA" sz="2800" dirty="0" smtClean="0"/>
              <a:t>Robotique et société</a:t>
            </a:r>
            <a:endParaRPr lang="fr-CA" sz="2800" dirty="0"/>
          </a:p>
        </p:txBody>
      </p:sp>
      <p:sp>
        <p:nvSpPr>
          <p:cNvPr id="3" name="ZoneTexte 2"/>
          <p:cNvSpPr txBox="1"/>
          <p:nvPr/>
        </p:nvSpPr>
        <p:spPr>
          <a:xfrm>
            <a:off x="4919361" y="272142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smtClean="0"/>
              <a:t> -   L’emploi</a:t>
            </a:r>
            <a:endParaRPr lang="fr-CA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1701345" y="1251856"/>
            <a:ext cx="746760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C00000"/>
                </a:solidFill>
              </a:rPr>
              <a:t>   Quelques bémols:</a:t>
            </a:r>
          </a:p>
          <a:p>
            <a:endParaRPr lang="fr-CA" sz="2400" dirty="0"/>
          </a:p>
          <a:p>
            <a:pPr marL="742950" lvl="1" indent="-285750">
              <a:buFont typeface="Symbol" panose="05050102010706020507" pitchFamily="18" charset="2"/>
              <a:buChar char="·"/>
            </a:pPr>
            <a:r>
              <a:rPr lang="fr-CA" dirty="0" smtClean="0">
                <a:sym typeface="Symbol" panose="05050102010706020507" pitchFamily="18" charset="2"/>
              </a:rPr>
              <a:t>Les robots ne </a:t>
            </a:r>
            <a:r>
              <a:rPr lang="fr-CA" dirty="0" err="1" smtClean="0">
                <a:sym typeface="Symbol" panose="05050102010706020507" pitchFamily="18" charset="2"/>
              </a:rPr>
              <a:t>feront-ils</a:t>
            </a:r>
            <a:r>
              <a:rPr lang="fr-CA" dirty="0" smtClean="0">
                <a:sym typeface="Symbol" panose="05050102010706020507" pitchFamily="18" charset="2"/>
              </a:rPr>
              <a:t> toujours que des tâches routinières?</a:t>
            </a:r>
          </a:p>
          <a:p>
            <a:pPr marL="742950" lvl="1" indent="-285750">
              <a:buFont typeface="Symbol" panose="05050102010706020507" pitchFamily="18" charset="2"/>
              <a:buChar char="·"/>
            </a:pPr>
            <a:endParaRPr lang="fr-CA" dirty="0" smtClean="0">
              <a:sym typeface="Symbol" panose="05050102010706020507" pitchFamily="18" charset="2"/>
            </a:endParaRPr>
          </a:p>
          <a:p>
            <a:pPr lvl="1"/>
            <a:endParaRPr lang="fr-CA" dirty="0">
              <a:sym typeface="Symbol" panose="05050102010706020507" pitchFamily="18" charset="2"/>
            </a:endParaRPr>
          </a:p>
          <a:p>
            <a:pPr marL="742950" lvl="1" indent="-285750">
              <a:buFont typeface="Symbol" panose="05050102010706020507" pitchFamily="18" charset="2"/>
              <a:buChar char="·"/>
            </a:pPr>
            <a:r>
              <a:rPr lang="fr-CA" b="1" dirty="0" smtClean="0">
                <a:sym typeface="Symbol" panose="05050102010706020507" pitchFamily="18" charset="2"/>
              </a:rPr>
              <a:t>Qui dit complémentarité dit interface</a:t>
            </a:r>
            <a:r>
              <a:rPr lang="fr-CA" dirty="0" smtClean="0">
                <a:sym typeface="Symbol" panose="05050102010706020507" pitchFamily="18" charset="2"/>
              </a:rPr>
              <a:t>. Quelle forme prendra cette interface?</a:t>
            </a:r>
            <a:endParaRPr lang="fr-CA" dirty="0"/>
          </a:p>
        </p:txBody>
      </p:sp>
      <p:sp>
        <p:nvSpPr>
          <p:cNvPr id="5" name="AutoShape 2" descr="Résultats de recherche d'images pour « elon musk neuralink 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6" name="AutoShape 4" descr="Résultats de recherche d'images pour « elon musk neuralink »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030" name="Picture 6" descr="Résultats de recherche d'images pour « elon musk neuralink 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4" y="3902074"/>
            <a:ext cx="4822371" cy="2662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ésultats de recherche d'images pour « elon musk neuralink »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411" y="3975325"/>
            <a:ext cx="285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8265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ecteu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cteu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eu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359</TotalTime>
  <Words>327</Words>
  <Application>Microsoft Office PowerPoint</Application>
  <PresentationFormat>Grand écran</PresentationFormat>
  <Paragraphs>72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Century Gothic</vt:lpstr>
      <vt:lpstr>Symbol</vt:lpstr>
      <vt:lpstr>Wingdings 3</vt:lpstr>
      <vt:lpstr>Secteur</vt:lpstr>
      <vt:lpstr>Présentation PowerPoint</vt:lpstr>
      <vt:lpstr>Robotique et société</vt:lpstr>
      <vt:lpstr>Robotique et société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HEC Montréal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bernard sinclair-desgagne</dc:creator>
  <cp:lastModifiedBy>bernard sinclair-desgagne</cp:lastModifiedBy>
  <cp:revision>22</cp:revision>
  <dcterms:created xsi:type="dcterms:W3CDTF">2017-03-28T13:04:45Z</dcterms:created>
  <dcterms:modified xsi:type="dcterms:W3CDTF">2017-03-29T21:15:47Z</dcterms:modified>
</cp:coreProperties>
</file>